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1C203-8874-4CAD-82EF-B613B4A560DE}" type="datetimeFigureOut">
              <a:rPr lang="en-US" smtClean="0"/>
              <a:pPr/>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1D08B-7F0B-4888-9E23-D824AB859A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59B36-ACD0-45A6-B035-5066B86E9ED6}" type="slidenum">
              <a:rPr lang="en-US"/>
              <a:pPr/>
              <a:t>1</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t>Tuần 14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0823EB-945B-4CF4-AB06-689C60417687}" type="datetimeFigureOut">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823EB-945B-4CF4-AB06-689C60417687}" type="datetimeFigureOut">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823EB-945B-4CF4-AB06-689C60417687}" type="datetimeFigureOut">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823EB-945B-4CF4-AB06-689C60417687}" type="datetimeFigureOut">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0823EB-945B-4CF4-AB06-689C60417687}" type="datetimeFigureOut">
              <a:rPr lang="en-US" smtClean="0"/>
              <a:pPr/>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0823EB-945B-4CF4-AB06-689C60417687}" type="datetimeFigureOut">
              <a:rPr lang="en-US" smtClean="0"/>
              <a:pPr/>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0823EB-945B-4CF4-AB06-689C60417687}" type="datetimeFigureOut">
              <a:rPr lang="en-US" smtClean="0"/>
              <a:pPr/>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823EB-945B-4CF4-AB06-689C60417687}" type="datetimeFigureOut">
              <a:rPr lang="en-US" smtClean="0"/>
              <a:pPr/>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823EB-945B-4CF4-AB06-689C60417687}" type="datetimeFigureOut">
              <a:rPr lang="en-US" smtClean="0"/>
              <a:pPr/>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823EB-945B-4CF4-AB06-689C60417687}" type="datetimeFigureOut">
              <a:rPr lang="en-US" smtClean="0"/>
              <a:pPr/>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823EB-945B-4CF4-AB06-689C60417687}" type="datetimeFigureOut">
              <a:rPr lang="en-US" smtClean="0"/>
              <a:pPr/>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F86D0-5147-403C-952A-597B84E454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823EB-945B-4CF4-AB06-689C60417687}" type="datetimeFigureOut">
              <a:rPr lang="en-US" smtClean="0"/>
              <a:pPr/>
              <a:t>6/30/2016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F86D0-5147-403C-952A-597B84E454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WordArt 2"/>
          <p:cNvSpPr>
            <a:spLocks noChangeArrowheads="1" noChangeShapeType="1" noTextEdit="1"/>
          </p:cNvSpPr>
          <p:nvPr/>
        </p:nvSpPr>
        <p:spPr bwMode="auto">
          <a:xfrm>
            <a:off x="1295400" y="2209800"/>
            <a:ext cx="6934200" cy="1752600"/>
          </a:xfrm>
          <a:prstGeom prst="rect">
            <a:avLst/>
          </a:prstGeom>
        </p:spPr>
        <p:txBody>
          <a:bodyPr wrap="none" fromWordArt="1">
            <a:prstTxWarp prst="textDoubleWave1">
              <a:avLst>
                <a:gd name="adj1" fmla="val 6500"/>
                <a:gd name="adj2" fmla="val 0"/>
              </a:avLst>
            </a:prstTxWarp>
          </a:bodyPr>
          <a:lstStyle/>
          <a:p>
            <a:pPr algn="ctr"/>
            <a:r>
              <a:rPr lang="en-US" sz="36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Tổ chức thông tin trong máy tính</a:t>
            </a:r>
          </a:p>
        </p:txBody>
      </p:sp>
      <p:grpSp>
        <p:nvGrpSpPr>
          <p:cNvPr id="2" name="Group 3"/>
          <p:cNvGrpSpPr>
            <a:grpSpLocks/>
          </p:cNvGrpSpPr>
          <p:nvPr/>
        </p:nvGrpSpPr>
        <p:grpSpPr bwMode="auto">
          <a:xfrm>
            <a:off x="2743200" y="5334000"/>
            <a:ext cx="762000" cy="822325"/>
            <a:chOff x="192" y="1917"/>
            <a:chExt cx="1042" cy="1102"/>
          </a:xfrm>
        </p:grpSpPr>
        <p:grpSp>
          <p:nvGrpSpPr>
            <p:cNvPr id="3" name="Group 4"/>
            <p:cNvGrpSpPr>
              <a:grpSpLocks/>
            </p:cNvGrpSpPr>
            <p:nvPr/>
          </p:nvGrpSpPr>
          <p:grpSpPr bwMode="auto">
            <a:xfrm>
              <a:off x="192" y="1917"/>
              <a:ext cx="1042" cy="1102"/>
              <a:chOff x="192" y="1917"/>
              <a:chExt cx="1042" cy="1102"/>
            </a:xfrm>
          </p:grpSpPr>
          <p:pic>
            <p:nvPicPr>
              <p:cNvPr id="55301" name="Picture 5" descr="light_shadow"/>
              <p:cNvPicPr>
                <a:picLocks noChangeAspect="1" noChangeArrowheads="1"/>
              </p:cNvPicPr>
              <p:nvPr/>
            </p:nvPicPr>
            <p:blipFill>
              <a:blip r:embed="rId3" cstate="print">
                <a:lum bright="-78000" contrast="-78000"/>
              </a:blip>
              <a:srcRect/>
              <a:stretch>
                <a:fillRect/>
              </a:stretch>
            </p:blipFill>
            <p:spPr bwMode="gray">
              <a:xfrm>
                <a:off x="291" y="2781"/>
                <a:ext cx="858" cy="238"/>
              </a:xfrm>
              <a:prstGeom prst="rect">
                <a:avLst/>
              </a:prstGeom>
              <a:noFill/>
            </p:spPr>
          </p:pic>
          <p:pic>
            <p:nvPicPr>
              <p:cNvPr id="55302" name="Picture 6" descr="circuler_1"/>
              <p:cNvPicPr>
                <a:picLocks noChangeAspect="1" noChangeArrowheads="1"/>
              </p:cNvPicPr>
              <p:nvPr/>
            </p:nvPicPr>
            <p:blipFill>
              <a:blip r:embed="rId4" cstate="print"/>
              <a:srcRect/>
              <a:stretch>
                <a:fillRect/>
              </a:stretch>
            </p:blipFill>
            <p:spPr bwMode="gray">
              <a:xfrm>
                <a:off x="192" y="1917"/>
                <a:ext cx="1042" cy="1016"/>
              </a:xfrm>
              <a:prstGeom prst="rect">
                <a:avLst/>
              </a:prstGeom>
              <a:noFill/>
            </p:spPr>
          </p:pic>
          <p:sp>
            <p:nvSpPr>
              <p:cNvPr id="55303" name="Oval 7"/>
              <p:cNvSpPr>
                <a:spLocks noChangeArrowheads="1"/>
              </p:cNvSpPr>
              <p:nvPr/>
            </p:nvSpPr>
            <p:spPr bwMode="gray">
              <a:xfrm>
                <a:off x="192" y="1917"/>
                <a:ext cx="1035" cy="1019"/>
              </a:xfrm>
              <a:prstGeom prst="ellipse">
                <a:avLst/>
              </a:prstGeom>
              <a:gradFill rotWithShape="1">
                <a:gsLst>
                  <a:gs pos="0">
                    <a:schemeClr val="accent1">
                      <a:gamma/>
                      <a:shade val="46275"/>
                      <a:invGamma/>
                      <a:alpha val="89999"/>
                    </a:schemeClr>
                  </a:gs>
                  <a:gs pos="50000">
                    <a:schemeClr val="accent1">
                      <a:alpha val="55000"/>
                    </a:schemeClr>
                  </a:gs>
                  <a:gs pos="100000">
                    <a:schemeClr val="accent1">
                      <a:gamma/>
                      <a:shade val="46275"/>
                      <a:invGamma/>
                      <a:alpha val="89999"/>
                    </a:schemeClr>
                  </a:gs>
                </a:gsLst>
                <a:lin ang="5400000" scaled="1"/>
              </a:gradFill>
              <a:ln w="9525" algn="ctr">
                <a:noFill/>
                <a:round/>
                <a:headEnd/>
                <a:tailEnd/>
              </a:ln>
              <a:effectLst/>
            </p:spPr>
            <p:txBody>
              <a:bodyPr wrap="none" anchor="ctr"/>
              <a:lstStyle/>
              <a:p>
                <a:pPr algn="ctr"/>
                <a:r>
                  <a:rPr lang="en-US" sz="3600" b="1">
                    <a:latin typeface="Times New Roman" pitchFamily="18" charset="0"/>
                  </a:rPr>
                  <a:t>1</a:t>
                </a:r>
              </a:p>
            </p:txBody>
          </p:sp>
        </p:grpSp>
        <p:pic>
          <p:nvPicPr>
            <p:cNvPr id="55304" name="Picture 8" descr="Picture2"/>
            <p:cNvPicPr>
              <a:picLocks noChangeAspect="1" noChangeArrowheads="1"/>
            </p:cNvPicPr>
            <p:nvPr/>
          </p:nvPicPr>
          <p:blipFill>
            <a:blip r:embed="rId5"/>
            <a:srcRect/>
            <a:stretch>
              <a:fillRect/>
            </a:stretch>
          </p:blipFill>
          <p:spPr bwMode="gray">
            <a:xfrm>
              <a:off x="296" y="1927"/>
              <a:ext cx="823" cy="360"/>
            </a:xfrm>
            <a:prstGeom prst="rect">
              <a:avLst/>
            </a:prstGeom>
            <a:noFill/>
          </p:spPr>
        </p:pic>
      </p:grpSp>
      <p:grpSp>
        <p:nvGrpSpPr>
          <p:cNvPr id="4" name="Group 9"/>
          <p:cNvGrpSpPr>
            <a:grpSpLocks/>
          </p:cNvGrpSpPr>
          <p:nvPr/>
        </p:nvGrpSpPr>
        <p:grpSpPr bwMode="auto">
          <a:xfrm>
            <a:off x="5432425" y="5334000"/>
            <a:ext cx="739775" cy="822325"/>
            <a:chOff x="2608" y="1076"/>
            <a:chExt cx="466" cy="518"/>
          </a:xfrm>
        </p:grpSpPr>
        <p:grpSp>
          <p:nvGrpSpPr>
            <p:cNvPr id="5" name="Group 10"/>
            <p:cNvGrpSpPr>
              <a:grpSpLocks/>
            </p:cNvGrpSpPr>
            <p:nvPr/>
          </p:nvGrpSpPr>
          <p:grpSpPr bwMode="auto">
            <a:xfrm>
              <a:off x="2608" y="1076"/>
              <a:ext cx="466" cy="518"/>
              <a:chOff x="2608" y="1076"/>
              <a:chExt cx="466" cy="518"/>
            </a:xfrm>
          </p:grpSpPr>
          <p:pic>
            <p:nvPicPr>
              <p:cNvPr id="55307" name="Picture 11" descr="light_shadow"/>
              <p:cNvPicPr>
                <a:picLocks noChangeAspect="1" noChangeArrowheads="1"/>
              </p:cNvPicPr>
              <p:nvPr/>
            </p:nvPicPr>
            <p:blipFill>
              <a:blip r:embed="rId6" cstate="print">
                <a:lum bright="-78000" contrast="-78000"/>
              </a:blip>
              <a:srcRect/>
              <a:stretch>
                <a:fillRect/>
              </a:stretch>
            </p:blipFill>
            <p:spPr bwMode="gray">
              <a:xfrm>
                <a:off x="2652" y="1482"/>
                <a:ext cx="384" cy="112"/>
              </a:xfrm>
              <a:prstGeom prst="rect">
                <a:avLst/>
              </a:prstGeom>
              <a:noFill/>
            </p:spPr>
          </p:pic>
          <p:pic>
            <p:nvPicPr>
              <p:cNvPr id="55308" name="Picture 12" descr="circuler_1"/>
              <p:cNvPicPr>
                <a:picLocks noChangeAspect="1" noChangeArrowheads="1"/>
              </p:cNvPicPr>
              <p:nvPr/>
            </p:nvPicPr>
            <p:blipFill>
              <a:blip r:embed="rId7" cstate="print"/>
              <a:srcRect/>
              <a:stretch>
                <a:fillRect/>
              </a:stretch>
            </p:blipFill>
            <p:spPr bwMode="gray">
              <a:xfrm>
                <a:off x="2608" y="1076"/>
                <a:ext cx="466" cy="478"/>
              </a:xfrm>
              <a:prstGeom prst="rect">
                <a:avLst/>
              </a:prstGeom>
              <a:noFill/>
            </p:spPr>
          </p:pic>
          <p:sp>
            <p:nvSpPr>
              <p:cNvPr id="55309" name="Oval 13">
                <a:hlinkClick r:id="" action="ppaction://noaction"/>
              </p:cNvPr>
              <p:cNvSpPr>
                <a:spLocks noChangeArrowheads="1"/>
              </p:cNvSpPr>
              <p:nvPr/>
            </p:nvSpPr>
            <p:spPr bwMode="gray">
              <a:xfrm>
                <a:off x="2608" y="1076"/>
                <a:ext cx="463" cy="479"/>
              </a:xfrm>
              <a:prstGeom prst="ellipse">
                <a:avLst/>
              </a:prstGeom>
              <a:gradFill rotWithShape="1">
                <a:gsLst>
                  <a:gs pos="0">
                    <a:schemeClr val="accent2">
                      <a:gamma/>
                      <a:shade val="46275"/>
                      <a:invGamma/>
                      <a:alpha val="89999"/>
                    </a:schemeClr>
                  </a:gs>
                  <a:gs pos="50000">
                    <a:schemeClr val="accent2">
                      <a:alpha val="55000"/>
                    </a:schemeClr>
                  </a:gs>
                  <a:gs pos="100000">
                    <a:schemeClr val="accent2">
                      <a:gamma/>
                      <a:shade val="46275"/>
                      <a:invGamma/>
                      <a:alpha val="89999"/>
                    </a:schemeClr>
                  </a:gs>
                </a:gsLst>
                <a:lin ang="5400000" scaled="1"/>
              </a:gradFill>
              <a:ln w="9525" algn="ctr">
                <a:noFill/>
                <a:round/>
                <a:headEnd/>
                <a:tailEnd/>
              </a:ln>
              <a:effectLst/>
            </p:spPr>
            <p:txBody>
              <a:bodyPr wrap="none" anchor="ctr"/>
              <a:lstStyle/>
              <a:p>
                <a:pPr algn="ctr"/>
                <a:r>
                  <a:rPr lang="en-US" sz="3600">
                    <a:latin typeface="Times New Roman" pitchFamily="18" charset="0"/>
                  </a:rPr>
                  <a:t>2</a:t>
                </a:r>
              </a:p>
            </p:txBody>
          </p:sp>
        </p:grpSp>
        <p:pic>
          <p:nvPicPr>
            <p:cNvPr id="55310" name="Picture 14" descr="Picture2"/>
            <p:cNvPicPr>
              <a:picLocks noChangeAspect="1" noChangeArrowheads="1"/>
            </p:cNvPicPr>
            <p:nvPr/>
          </p:nvPicPr>
          <p:blipFill>
            <a:blip r:embed="rId5"/>
            <a:srcRect/>
            <a:stretch>
              <a:fillRect/>
            </a:stretch>
          </p:blipFill>
          <p:spPr bwMode="gray">
            <a:xfrm>
              <a:off x="2665" y="1081"/>
              <a:ext cx="359" cy="169"/>
            </a:xfrm>
            <a:prstGeom prst="rect">
              <a:avLst/>
            </a:prstGeom>
            <a:noFill/>
          </p:spPr>
        </p:pic>
      </p:grpSp>
      <p:sp>
        <p:nvSpPr>
          <p:cNvPr id="55311" name="Text Box 15"/>
          <p:cNvSpPr txBox="1">
            <a:spLocks noChangeArrowheads="1"/>
          </p:cNvSpPr>
          <p:nvPr/>
        </p:nvSpPr>
        <p:spPr bwMode="auto">
          <a:xfrm>
            <a:off x="3657600" y="914400"/>
            <a:ext cx="1676400" cy="701675"/>
          </a:xfrm>
          <a:prstGeom prst="rect">
            <a:avLst/>
          </a:prstGeom>
          <a:noFill/>
          <a:ln w="9525">
            <a:noFill/>
            <a:miter lim="800000"/>
            <a:headEnd/>
            <a:tailEnd/>
          </a:ln>
          <a:effectLst/>
        </p:spPr>
        <p:txBody>
          <a:bodyPr>
            <a:spAutoFit/>
          </a:bodyPr>
          <a:lstStyle/>
          <a:p>
            <a:pPr algn="ctr" eaLnBrk="0" hangingPunct="0"/>
            <a:r>
              <a:rPr lang="en-US" sz="4000" b="1">
                <a:solidFill>
                  <a:srgbClr val="FFFF99"/>
                </a:solidFill>
                <a:latin typeface="Times New Roman" pitchFamily="18" charset="0"/>
              </a:rPr>
              <a:t>Bài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457200" y="533400"/>
            <a:ext cx="8077200" cy="5909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i="1" dirty="0" smtClean="0">
                <a:solidFill>
                  <a:schemeClr val="bg1"/>
                </a:solidFill>
                <a:latin typeface="Times New Roman" pitchFamily="18" charset="0"/>
              </a:rPr>
              <a:t>Tin </a:t>
            </a:r>
            <a:r>
              <a:rPr lang="en-US" i="1" dirty="0" err="1">
                <a:solidFill>
                  <a:schemeClr val="bg1"/>
                </a:solidFill>
                <a:latin typeface="Times New Roman" pitchFamily="18" charset="0"/>
              </a:rPr>
              <a:t>học</a:t>
            </a:r>
            <a:endParaRPr lang="en-US" sz="3200" b="1" dirty="0">
              <a:solidFill>
                <a:schemeClr val="bg1"/>
              </a:solidFill>
              <a:latin typeface="Times New Roman" pitchFamily="18" charset="0"/>
            </a:endParaRPr>
          </a:p>
          <a:p>
            <a:pPr algn="ctr" eaLnBrk="0" hangingPunct="0">
              <a:lnSpc>
                <a:spcPct val="90000"/>
              </a:lnSpc>
            </a:pPr>
            <a:r>
              <a:rPr lang="en-US" b="1" dirty="0" err="1">
                <a:solidFill>
                  <a:schemeClr val="bg1"/>
                </a:solidFill>
                <a:latin typeface="Times New Roman" pitchFamily="18" charset="0"/>
              </a:rPr>
              <a:t>Bài</a:t>
            </a:r>
            <a:r>
              <a:rPr lang="en-US" b="1" dirty="0">
                <a:solidFill>
                  <a:schemeClr val="bg1"/>
                </a:solidFill>
                <a:latin typeface="Times New Roman" pitchFamily="18" charset="0"/>
              </a:rPr>
              <a:t> 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1)</a:t>
            </a:r>
          </a:p>
        </p:txBody>
      </p:sp>
      <p:sp>
        <p:nvSpPr>
          <p:cNvPr id="54275" name="Text Box 3"/>
          <p:cNvSpPr txBox="1">
            <a:spLocks noChangeArrowheads="1"/>
          </p:cNvSpPr>
          <p:nvPr/>
        </p:nvSpPr>
        <p:spPr bwMode="auto">
          <a:xfrm>
            <a:off x="127000" y="2057400"/>
            <a:ext cx="3733800" cy="2462213"/>
          </a:xfrm>
          <a:prstGeom prst="rect">
            <a:avLst/>
          </a:prstGeom>
          <a:noFill/>
          <a:ln w="9525">
            <a:noFill/>
            <a:miter lim="800000"/>
            <a:headEnd/>
            <a:tailEnd/>
          </a:ln>
          <a:effectLst/>
        </p:spPr>
        <p:txBody>
          <a:bodyPr>
            <a:spAutoFit/>
          </a:bodyPr>
          <a:lstStyle/>
          <a:p>
            <a:pPr marL="342900" indent="-342900" algn="just" eaLnBrk="0" hangingPunct="0">
              <a:spcBef>
                <a:spcPct val="50000"/>
              </a:spcBef>
              <a:buFontTx/>
              <a:buAutoNum type="arabicPeriod"/>
            </a:pPr>
            <a:r>
              <a:rPr lang="en-US" sz="3200" b="1">
                <a:solidFill>
                  <a:schemeClr val="bg1"/>
                </a:solidFill>
                <a:latin typeface="Times New Roman" pitchFamily="18" charset="0"/>
              </a:rPr>
              <a:t>Mở tệp đã có trong máy tính</a:t>
            </a:r>
          </a:p>
          <a:p>
            <a:pPr marL="342900" indent="-342900" algn="just" eaLnBrk="0" hangingPunct="0">
              <a:spcBef>
                <a:spcPct val="50000"/>
              </a:spcBef>
            </a:pPr>
            <a:r>
              <a:rPr lang="en-US">
                <a:solidFill>
                  <a:schemeClr val="bg1"/>
                </a:solidFill>
                <a:latin typeface="Times New Roman" pitchFamily="18" charset="0"/>
              </a:rPr>
              <a:t>	+ Nháy chuột trên thư mục chứa tệp cần mở</a:t>
            </a:r>
          </a:p>
          <a:p>
            <a:pPr marL="342900" indent="-342900" algn="just" eaLnBrk="0" hangingPunct="0">
              <a:spcBef>
                <a:spcPct val="50000"/>
              </a:spcBef>
            </a:pPr>
            <a:r>
              <a:rPr lang="en-US">
                <a:solidFill>
                  <a:schemeClr val="bg1"/>
                </a:solidFill>
                <a:latin typeface="Times New Roman" pitchFamily="18" charset="0"/>
              </a:rPr>
              <a:t>	+ Nháp đúp chuột lên biểu tượng của tệp cầm mở</a:t>
            </a:r>
          </a:p>
        </p:txBody>
      </p:sp>
      <p:pic>
        <p:nvPicPr>
          <p:cNvPr id="54277" name="Picture 5"/>
          <p:cNvPicPr>
            <a:picLocks noChangeAspect="1" noChangeArrowheads="1"/>
          </p:cNvPicPr>
          <p:nvPr/>
        </p:nvPicPr>
        <p:blipFill>
          <a:blip r:embed="rId2"/>
          <a:srcRect/>
          <a:stretch>
            <a:fillRect/>
          </a:stretch>
        </p:blipFill>
        <p:spPr bwMode="auto">
          <a:xfrm>
            <a:off x="4038600" y="2286000"/>
            <a:ext cx="5105400" cy="4229100"/>
          </a:xfrm>
          <a:prstGeom prst="rect">
            <a:avLst/>
          </a:prstGeom>
          <a:noFill/>
          <a:ln w="9525">
            <a:noFill/>
            <a:miter lim="800000"/>
            <a:headEnd/>
            <a:tailEnd/>
          </a:ln>
          <a:effec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4274"/>
                                        </p:tgtEl>
                                        <p:attrNameLst>
                                          <p:attrName>style.visibility</p:attrName>
                                        </p:attrNameLst>
                                      </p:cBhvr>
                                      <p:to>
                                        <p:strVal val="visible"/>
                                      </p:to>
                                    </p:set>
                                    <p:anim calcmode="discrete" valueType="clr">
                                      <p:cBhvr override="childStyle">
                                        <p:cTn id="7" dur="80"/>
                                        <p:tgtEl>
                                          <p:spTgt spid="542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74"/>
                                        </p:tgtEl>
                                        <p:attrNameLst>
                                          <p:attrName>fillcolor</p:attrName>
                                        </p:attrNameLst>
                                      </p:cBhvr>
                                      <p:tavLst>
                                        <p:tav tm="0">
                                          <p:val>
                                            <p:clrVal>
                                              <a:schemeClr val="accent2"/>
                                            </p:clrVal>
                                          </p:val>
                                        </p:tav>
                                        <p:tav tm="50000">
                                          <p:val>
                                            <p:clrVal>
                                              <a:schemeClr val="hlink"/>
                                            </p:clrVal>
                                          </p:val>
                                        </p:tav>
                                      </p:tavLst>
                                    </p:anim>
                                    <p:set>
                                      <p:cBhvr>
                                        <p:cTn id="9" dur="80"/>
                                        <p:tgtEl>
                                          <p:spTgt spid="5427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4275">
                                            <p:txEl>
                                              <p:pRg st="0" end="0"/>
                                            </p:txEl>
                                          </p:spTgt>
                                        </p:tgtEl>
                                        <p:attrNameLst>
                                          <p:attrName>style.visibility</p:attrName>
                                        </p:attrNameLst>
                                      </p:cBhvr>
                                      <p:to>
                                        <p:strVal val="visible"/>
                                      </p:to>
                                    </p:set>
                                    <p:anim calcmode="discrete" valueType="clr">
                                      <p:cBhvr override="childStyle">
                                        <p:cTn id="14" dur="80"/>
                                        <p:tgtEl>
                                          <p:spTgt spid="542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427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4275">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nodeType="clickEffect">
                                  <p:stCondLst>
                                    <p:cond delay="0"/>
                                  </p:stCondLst>
                                  <p:childTnLst>
                                    <p:set>
                                      <p:cBhvr>
                                        <p:cTn id="20" dur="1" fill="hold">
                                          <p:stCondLst>
                                            <p:cond delay="0"/>
                                          </p:stCondLst>
                                        </p:cTn>
                                        <p:tgtEl>
                                          <p:spTgt spid="54277"/>
                                        </p:tgtEl>
                                        <p:attrNameLst>
                                          <p:attrName>style.visibility</p:attrName>
                                        </p:attrNameLst>
                                      </p:cBhvr>
                                      <p:to>
                                        <p:strVal val="visible"/>
                                      </p:to>
                                    </p:set>
                                    <p:animEffect transition="in" filter="wedge">
                                      <p:cBhvr>
                                        <p:cTn id="21" dur="2000"/>
                                        <p:tgtEl>
                                          <p:spTgt spid="54277"/>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54275">
                                            <p:txEl>
                                              <p:pRg st="1" end="1"/>
                                            </p:txEl>
                                          </p:spTgt>
                                        </p:tgtEl>
                                        <p:attrNameLst>
                                          <p:attrName>style.visibility</p:attrName>
                                        </p:attrNameLst>
                                      </p:cBhvr>
                                      <p:to>
                                        <p:strVal val="visible"/>
                                      </p:to>
                                    </p:set>
                                    <p:anim calcmode="discrete" valueType="clr">
                                      <p:cBhvr override="childStyle">
                                        <p:cTn id="26" dur="80"/>
                                        <p:tgtEl>
                                          <p:spTgt spid="542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4275">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54275">
                                            <p:txEl>
                                              <p:pRg st="1" end="1"/>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54275">
                                            <p:txEl>
                                              <p:pRg st="2" end="2"/>
                                            </p:txEl>
                                          </p:spTgt>
                                        </p:tgtEl>
                                        <p:attrNameLst>
                                          <p:attrName>style.visibility</p:attrName>
                                        </p:attrNameLst>
                                      </p:cBhvr>
                                      <p:to>
                                        <p:strVal val="visible"/>
                                      </p:to>
                                    </p:set>
                                    <p:anim calcmode="discrete" valueType="clr">
                                      <p:cBhvr override="childStyle">
                                        <p:cTn id="33" dur="80"/>
                                        <p:tgtEl>
                                          <p:spTgt spid="542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54275">
                                            <p:txEl>
                                              <p:pRg st="2" end="2"/>
                                            </p:txEl>
                                          </p:spTgt>
                                        </p:tgtEl>
                                        <p:attrNameLst>
                                          <p:attrName>fillcolor</p:attrName>
                                        </p:attrNameLst>
                                      </p:cBhvr>
                                      <p:tavLst>
                                        <p:tav tm="0">
                                          <p:val>
                                            <p:clrVal>
                                              <a:schemeClr val="accent2"/>
                                            </p:clrVal>
                                          </p:val>
                                        </p:tav>
                                        <p:tav tm="50000">
                                          <p:val>
                                            <p:clrVal>
                                              <a:schemeClr val="hlink"/>
                                            </p:clrVal>
                                          </p:val>
                                        </p:tav>
                                      </p:tavLst>
                                    </p:anim>
                                    <p:set>
                                      <p:cBhvr>
                                        <p:cTn id="35" dur="80"/>
                                        <p:tgtEl>
                                          <p:spTgt spid="5427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30200" y="304800"/>
            <a:ext cx="8077200" cy="5909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i="1" dirty="0" smtClean="0">
                <a:solidFill>
                  <a:schemeClr val="bg1"/>
                </a:solidFill>
                <a:latin typeface="Times New Roman" pitchFamily="18" charset="0"/>
              </a:rPr>
              <a:t>Tin </a:t>
            </a:r>
            <a:r>
              <a:rPr lang="en-US" i="1" dirty="0" err="1">
                <a:solidFill>
                  <a:schemeClr val="bg1"/>
                </a:solidFill>
                <a:latin typeface="Times New Roman" pitchFamily="18" charset="0"/>
              </a:rPr>
              <a:t>học</a:t>
            </a:r>
            <a:endParaRPr lang="en-US" sz="3200" b="1" dirty="0">
              <a:solidFill>
                <a:schemeClr val="bg1"/>
              </a:solidFill>
              <a:latin typeface="Times New Roman" pitchFamily="18" charset="0"/>
            </a:endParaRPr>
          </a:p>
          <a:p>
            <a:pPr algn="ctr" eaLnBrk="0" hangingPunct="0">
              <a:lnSpc>
                <a:spcPct val="90000"/>
              </a:lnSpc>
            </a:pPr>
            <a:r>
              <a:rPr lang="en-US" b="1" dirty="0" err="1">
                <a:solidFill>
                  <a:schemeClr val="bg1"/>
                </a:solidFill>
                <a:latin typeface="Times New Roman" pitchFamily="18" charset="0"/>
              </a:rPr>
              <a:t>Bài</a:t>
            </a:r>
            <a:r>
              <a:rPr lang="en-US" b="1" dirty="0">
                <a:solidFill>
                  <a:schemeClr val="bg1"/>
                </a:solidFill>
                <a:latin typeface="Times New Roman" pitchFamily="18" charset="0"/>
              </a:rPr>
              <a:t> 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1)</a:t>
            </a:r>
          </a:p>
        </p:txBody>
      </p:sp>
      <p:sp>
        <p:nvSpPr>
          <p:cNvPr id="59395" name="Text Box 3"/>
          <p:cNvSpPr txBox="1">
            <a:spLocks noChangeArrowheads="1"/>
          </p:cNvSpPr>
          <p:nvPr/>
        </p:nvSpPr>
        <p:spPr bwMode="auto">
          <a:xfrm>
            <a:off x="0" y="1524000"/>
            <a:ext cx="8331200" cy="1175706"/>
          </a:xfrm>
          <a:prstGeom prst="rect">
            <a:avLst/>
          </a:prstGeom>
          <a:noFill/>
          <a:ln w="9525">
            <a:noFill/>
            <a:miter lim="800000"/>
            <a:headEnd/>
            <a:tailEnd/>
          </a:ln>
          <a:effectLst/>
        </p:spPr>
        <p:txBody>
          <a:bodyPr>
            <a:spAutoFit/>
          </a:bodyPr>
          <a:lstStyle/>
          <a:p>
            <a:pPr marL="342900" indent="-342900" algn="just" eaLnBrk="0" hangingPunct="0">
              <a:spcBef>
                <a:spcPct val="20000"/>
              </a:spcBef>
            </a:pPr>
            <a:r>
              <a:rPr lang="en-US" sz="3200" b="1" dirty="0">
                <a:solidFill>
                  <a:schemeClr val="bg1"/>
                </a:solidFill>
                <a:latin typeface="Times New Roman" pitchFamily="18" charset="0"/>
              </a:rPr>
              <a:t>2. </a:t>
            </a:r>
            <a:r>
              <a:rPr lang="en-US" sz="3200" b="1" dirty="0" err="1">
                <a:solidFill>
                  <a:schemeClr val="bg1"/>
                </a:solidFill>
                <a:latin typeface="Times New Roman" pitchFamily="18" charset="0"/>
              </a:rPr>
              <a:t>Lưu</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kết</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quả</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làm</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việc</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trên</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máy</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tính</a:t>
            </a:r>
            <a:endParaRPr lang="en-US" sz="3200" b="1" dirty="0">
              <a:solidFill>
                <a:schemeClr val="bg1"/>
              </a:solidFill>
              <a:latin typeface="Times New Roman" pitchFamily="18" charset="0"/>
            </a:endParaRPr>
          </a:p>
          <a:p>
            <a:pPr marL="342900" indent="-342900" algn="just" eaLnBrk="0" hangingPunct="0">
              <a:spcBef>
                <a:spcPct val="20000"/>
              </a:spcBef>
            </a:pPr>
            <a:r>
              <a:rPr lang="en-US" dirty="0">
                <a:solidFill>
                  <a:schemeClr val="bg1"/>
                </a:solidFill>
                <a:latin typeface="Times New Roman" pitchFamily="18" charset="0"/>
              </a:rPr>
              <a:t>- </a:t>
            </a:r>
            <a:r>
              <a:rPr lang="en-US" dirty="0" err="1">
                <a:solidFill>
                  <a:schemeClr val="bg1"/>
                </a:solidFill>
                <a:latin typeface="Times New Roman" pitchFamily="18" charset="0"/>
              </a:rPr>
              <a:t>Nhấn</a:t>
            </a:r>
            <a:r>
              <a:rPr lang="en-US" dirty="0">
                <a:solidFill>
                  <a:schemeClr val="bg1"/>
                </a:solidFill>
                <a:latin typeface="Times New Roman" pitchFamily="18" charset="0"/>
              </a:rPr>
              <a:t> </a:t>
            </a:r>
            <a:r>
              <a:rPr lang="en-US" dirty="0" err="1">
                <a:solidFill>
                  <a:schemeClr val="bg1"/>
                </a:solidFill>
                <a:latin typeface="Times New Roman" pitchFamily="18" charset="0"/>
              </a:rPr>
              <a:t>đồng</a:t>
            </a:r>
            <a:r>
              <a:rPr lang="en-US" dirty="0">
                <a:solidFill>
                  <a:schemeClr val="bg1"/>
                </a:solidFill>
                <a:latin typeface="Times New Roman" pitchFamily="18" charset="0"/>
              </a:rPr>
              <a:t> </a:t>
            </a:r>
            <a:r>
              <a:rPr lang="en-US" dirty="0" err="1">
                <a:solidFill>
                  <a:schemeClr val="bg1"/>
                </a:solidFill>
                <a:latin typeface="Times New Roman" pitchFamily="18" charset="0"/>
              </a:rPr>
              <a:t>thời</a:t>
            </a:r>
            <a:r>
              <a:rPr lang="en-US" dirty="0">
                <a:solidFill>
                  <a:schemeClr val="bg1"/>
                </a:solidFill>
                <a:latin typeface="Times New Roman" pitchFamily="18" charset="0"/>
              </a:rPr>
              <a:t> </a:t>
            </a:r>
            <a:r>
              <a:rPr lang="en-US" dirty="0" err="1">
                <a:solidFill>
                  <a:schemeClr val="bg1"/>
                </a:solidFill>
                <a:latin typeface="Times New Roman" pitchFamily="18" charset="0"/>
              </a:rPr>
              <a:t>hai</a:t>
            </a:r>
            <a:r>
              <a:rPr lang="en-US" dirty="0">
                <a:solidFill>
                  <a:schemeClr val="bg1"/>
                </a:solidFill>
                <a:latin typeface="Times New Roman" pitchFamily="18" charset="0"/>
              </a:rPr>
              <a:t> </a:t>
            </a:r>
            <a:r>
              <a:rPr lang="en-US" dirty="0" err="1">
                <a:solidFill>
                  <a:schemeClr val="bg1"/>
                </a:solidFill>
                <a:latin typeface="Times New Roman" pitchFamily="18" charset="0"/>
              </a:rPr>
              <a:t>phím</a:t>
            </a:r>
            <a:r>
              <a:rPr lang="en-US" sz="3200" b="1" dirty="0">
                <a:solidFill>
                  <a:schemeClr val="bg1"/>
                </a:solidFill>
                <a:latin typeface="Times New Roman" pitchFamily="18" charset="0"/>
              </a:rPr>
              <a:t> </a:t>
            </a:r>
            <a:r>
              <a:rPr lang="en-US" b="1" dirty="0">
                <a:solidFill>
                  <a:schemeClr val="bg1"/>
                </a:solidFill>
                <a:latin typeface="Times New Roman" pitchFamily="18" charset="0"/>
              </a:rPr>
              <a:t>Ctrl </a:t>
            </a:r>
            <a:r>
              <a:rPr lang="en-US" dirty="0" err="1">
                <a:solidFill>
                  <a:schemeClr val="bg1"/>
                </a:solidFill>
                <a:latin typeface="Times New Roman" pitchFamily="18" charset="0"/>
              </a:rPr>
              <a:t>và</a:t>
            </a:r>
            <a:r>
              <a:rPr lang="en-US" dirty="0">
                <a:solidFill>
                  <a:schemeClr val="bg1"/>
                </a:solidFill>
                <a:latin typeface="Times New Roman" pitchFamily="18" charset="0"/>
              </a:rPr>
              <a:t> </a:t>
            </a:r>
            <a:r>
              <a:rPr lang="en-US" b="1" dirty="0">
                <a:solidFill>
                  <a:schemeClr val="bg1"/>
                </a:solidFill>
                <a:latin typeface="Times New Roman" pitchFamily="18" charset="0"/>
              </a:rPr>
              <a:t>S</a:t>
            </a:r>
            <a:r>
              <a:rPr lang="en-US" dirty="0">
                <a:solidFill>
                  <a:schemeClr val="bg1"/>
                </a:solidFill>
                <a:latin typeface="Times New Roman" pitchFamily="18" charset="0"/>
              </a:rPr>
              <a:t>	</a:t>
            </a:r>
          </a:p>
        </p:txBody>
      </p:sp>
      <p:pic>
        <p:nvPicPr>
          <p:cNvPr id="59406" name="Picture 14"/>
          <p:cNvPicPr>
            <a:picLocks noChangeAspect="1" noChangeArrowheads="1"/>
          </p:cNvPicPr>
          <p:nvPr/>
        </p:nvPicPr>
        <p:blipFill>
          <a:blip r:embed="rId2"/>
          <a:srcRect/>
          <a:stretch>
            <a:fillRect/>
          </a:stretch>
        </p:blipFill>
        <p:spPr bwMode="auto">
          <a:xfrm>
            <a:off x="2006600" y="2886075"/>
            <a:ext cx="5724525" cy="3743325"/>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9395">
                                            <p:txEl>
                                              <p:pRg st="0" end="0"/>
                                            </p:txEl>
                                          </p:spTgt>
                                        </p:tgtEl>
                                        <p:attrNameLst>
                                          <p:attrName>style.visibility</p:attrName>
                                        </p:attrNameLst>
                                      </p:cBhvr>
                                      <p:to>
                                        <p:strVal val="visible"/>
                                      </p:to>
                                    </p:set>
                                    <p:anim calcmode="discrete" valueType="clr">
                                      <p:cBhvr override="childStyle">
                                        <p:cTn id="7" dur="80"/>
                                        <p:tgtEl>
                                          <p:spTgt spid="593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93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939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9395">
                                            <p:txEl>
                                              <p:pRg st="1" end="1"/>
                                            </p:txEl>
                                          </p:spTgt>
                                        </p:tgtEl>
                                        <p:attrNameLst>
                                          <p:attrName>style.visibility</p:attrName>
                                        </p:attrNameLst>
                                      </p:cBhvr>
                                      <p:to>
                                        <p:strVal val="visible"/>
                                      </p:to>
                                    </p:set>
                                    <p:anim calcmode="discrete" valueType="clr">
                                      <p:cBhvr override="childStyle">
                                        <p:cTn id="14" dur="80"/>
                                        <p:tgtEl>
                                          <p:spTgt spid="593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9395">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9395">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59406"/>
                                        </p:tgtEl>
                                        <p:attrNameLst>
                                          <p:attrName>style.visibility</p:attrName>
                                        </p:attrNameLst>
                                      </p:cBhvr>
                                      <p:to>
                                        <p:strVal val="visible"/>
                                      </p:to>
                                    </p:set>
                                    <p:animEffect transition="in" filter="diamond(in)">
                                      <p:cBhvr>
                                        <p:cTn id="21" dur="2000"/>
                                        <p:tgtEl>
                                          <p:spTgt spid="59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457200" y="533400"/>
            <a:ext cx="8077200" cy="5909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i="1" dirty="0" smtClean="0">
                <a:solidFill>
                  <a:schemeClr val="bg1"/>
                </a:solidFill>
                <a:latin typeface="Times New Roman" pitchFamily="18" charset="0"/>
              </a:rPr>
              <a:t>Tin </a:t>
            </a:r>
            <a:r>
              <a:rPr lang="en-US" i="1" dirty="0" err="1">
                <a:solidFill>
                  <a:schemeClr val="bg1"/>
                </a:solidFill>
                <a:latin typeface="Times New Roman" pitchFamily="18" charset="0"/>
              </a:rPr>
              <a:t>học</a:t>
            </a:r>
            <a:endParaRPr lang="en-US" sz="3200" b="1" dirty="0">
              <a:solidFill>
                <a:schemeClr val="bg1"/>
              </a:solidFill>
              <a:latin typeface="Times New Roman" pitchFamily="18" charset="0"/>
            </a:endParaRPr>
          </a:p>
          <a:p>
            <a:pPr algn="ctr" eaLnBrk="0" hangingPunct="0">
              <a:lnSpc>
                <a:spcPct val="90000"/>
              </a:lnSpc>
            </a:pPr>
            <a:r>
              <a:rPr lang="en-US" b="1" dirty="0" err="1">
                <a:solidFill>
                  <a:schemeClr val="bg1"/>
                </a:solidFill>
                <a:latin typeface="Times New Roman" pitchFamily="18" charset="0"/>
              </a:rPr>
              <a:t>Bài</a:t>
            </a:r>
            <a:r>
              <a:rPr lang="en-US" b="1" dirty="0">
                <a:solidFill>
                  <a:schemeClr val="bg1"/>
                </a:solidFill>
                <a:latin typeface="Times New Roman" pitchFamily="18" charset="0"/>
              </a:rPr>
              <a:t> 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1)</a:t>
            </a:r>
          </a:p>
        </p:txBody>
      </p:sp>
      <p:sp>
        <p:nvSpPr>
          <p:cNvPr id="60419" name="Text Box 3"/>
          <p:cNvSpPr txBox="1">
            <a:spLocks noChangeArrowheads="1"/>
          </p:cNvSpPr>
          <p:nvPr/>
        </p:nvSpPr>
        <p:spPr bwMode="auto">
          <a:xfrm>
            <a:off x="0" y="1447800"/>
            <a:ext cx="8331200" cy="1175706"/>
          </a:xfrm>
          <a:prstGeom prst="rect">
            <a:avLst/>
          </a:prstGeom>
          <a:noFill/>
          <a:ln w="9525">
            <a:noFill/>
            <a:miter lim="800000"/>
            <a:headEnd/>
            <a:tailEnd/>
          </a:ln>
          <a:effectLst/>
        </p:spPr>
        <p:txBody>
          <a:bodyPr>
            <a:spAutoFit/>
          </a:bodyPr>
          <a:lstStyle/>
          <a:p>
            <a:pPr marL="342900" indent="-342900" algn="just" eaLnBrk="0" hangingPunct="0">
              <a:spcBef>
                <a:spcPct val="20000"/>
              </a:spcBef>
            </a:pPr>
            <a:r>
              <a:rPr lang="en-US" sz="3200" b="1" dirty="0">
                <a:solidFill>
                  <a:schemeClr val="bg1"/>
                </a:solidFill>
                <a:latin typeface="Times New Roman" pitchFamily="18" charset="0"/>
              </a:rPr>
              <a:t>2. </a:t>
            </a:r>
            <a:r>
              <a:rPr lang="en-US" sz="3200" b="1" dirty="0" err="1">
                <a:solidFill>
                  <a:schemeClr val="bg1"/>
                </a:solidFill>
                <a:latin typeface="Times New Roman" pitchFamily="18" charset="0"/>
              </a:rPr>
              <a:t>Lưu</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kết</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quả</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làm</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việc</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trên</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máy</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tính</a:t>
            </a:r>
            <a:endParaRPr lang="en-US" sz="3200" b="1" dirty="0">
              <a:solidFill>
                <a:schemeClr val="bg1"/>
              </a:solidFill>
              <a:latin typeface="Times New Roman" pitchFamily="18" charset="0"/>
            </a:endParaRPr>
          </a:p>
          <a:p>
            <a:pPr marL="342900" indent="-342900" algn="just" eaLnBrk="0" hangingPunct="0">
              <a:spcBef>
                <a:spcPct val="20000"/>
              </a:spcBef>
            </a:pPr>
            <a:r>
              <a:rPr lang="en-US" dirty="0">
                <a:solidFill>
                  <a:schemeClr val="bg1"/>
                </a:solidFill>
                <a:latin typeface="Times New Roman" pitchFamily="18" charset="0"/>
              </a:rPr>
              <a:t>- </a:t>
            </a:r>
            <a:r>
              <a:rPr lang="en-US" dirty="0" err="1">
                <a:solidFill>
                  <a:schemeClr val="bg1"/>
                </a:solidFill>
                <a:latin typeface="Times New Roman" pitchFamily="18" charset="0"/>
              </a:rPr>
              <a:t>Nhấn</a:t>
            </a:r>
            <a:r>
              <a:rPr lang="en-US" dirty="0">
                <a:solidFill>
                  <a:schemeClr val="bg1"/>
                </a:solidFill>
                <a:latin typeface="Times New Roman" pitchFamily="18" charset="0"/>
              </a:rPr>
              <a:t> </a:t>
            </a:r>
            <a:r>
              <a:rPr lang="en-US" dirty="0" err="1">
                <a:solidFill>
                  <a:schemeClr val="bg1"/>
                </a:solidFill>
                <a:latin typeface="Times New Roman" pitchFamily="18" charset="0"/>
              </a:rPr>
              <a:t>đồng</a:t>
            </a:r>
            <a:r>
              <a:rPr lang="en-US" dirty="0">
                <a:solidFill>
                  <a:schemeClr val="bg1"/>
                </a:solidFill>
                <a:latin typeface="Times New Roman" pitchFamily="18" charset="0"/>
              </a:rPr>
              <a:t> </a:t>
            </a:r>
            <a:r>
              <a:rPr lang="en-US" dirty="0" err="1">
                <a:solidFill>
                  <a:schemeClr val="bg1"/>
                </a:solidFill>
                <a:latin typeface="Times New Roman" pitchFamily="18" charset="0"/>
              </a:rPr>
              <a:t>thời</a:t>
            </a:r>
            <a:r>
              <a:rPr lang="en-US" dirty="0">
                <a:solidFill>
                  <a:schemeClr val="bg1"/>
                </a:solidFill>
                <a:latin typeface="Times New Roman" pitchFamily="18" charset="0"/>
              </a:rPr>
              <a:t> </a:t>
            </a:r>
            <a:r>
              <a:rPr lang="en-US" dirty="0" err="1">
                <a:solidFill>
                  <a:schemeClr val="bg1"/>
                </a:solidFill>
                <a:latin typeface="Times New Roman" pitchFamily="18" charset="0"/>
              </a:rPr>
              <a:t>hai</a:t>
            </a:r>
            <a:r>
              <a:rPr lang="en-US" dirty="0">
                <a:solidFill>
                  <a:schemeClr val="bg1"/>
                </a:solidFill>
                <a:latin typeface="Times New Roman" pitchFamily="18" charset="0"/>
              </a:rPr>
              <a:t> </a:t>
            </a:r>
            <a:r>
              <a:rPr lang="en-US" dirty="0" err="1">
                <a:solidFill>
                  <a:schemeClr val="bg1"/>
                </a:solidFill>
                <a:latin typeface="Times New Roman" pitchFamily="18" charset="0"/>
              </a:rPr>
              <a:t>phím</a:t>
            </a:r>
            <a:r>
              <a:rPr lang="en-US" sz="3200" b="1" dirty="0">
                <a:solidFill>
                  <a:schemeClr val="bg1"/>
                </a:solidFill>
                <a:latin typeface="Times New Roman" pitchFamily="18" charset="0"/>
              </a:rPr>
              <a:t> </a:t>
            </a:r>
            <a:r>
              <a:rPr lang="en-US" b="1" dirty="0">
                <a:solidFill>
                  <a:schemeClr val="bg1"/>
                </a:solidFill>
                <a:latin typeface="Times New Roman" pitchFamily="18" charset="0"/>
              </a:rPr>
              <a:t>Ctrl </a:t>
            </a:r>
            <a:r>
              <a:rPr lang="en-US" dirty="0" err="1">
                <a:solidFill>
                  <a:schemeClr val="bg1"/>
                </a:solidFill>
                <a:latin typeface="Times New Roman" pitchFamily="18" charset="0"/>
              </a:rPr>
              <a:t>và</a:t>
            </a:r>
            <a:r>
              <a:rPr lang="en-US" dirty="0">
                <a:solidFill>
                  <a:schemeClr val="bg1"/>
                </a:solidFill>
                <a:latin typeface="Times New Roman" pitchFamily="18" charset="0"/>
              </a:rPr>
              <a:t> </a:t>
            </a:r>
            <a:r>
              <a:rPr lang="en-US" b="1" dirty="0">
                <a:solidFill>
                  <a:schemeClr val="bg1"/>
                </a:solidFill>
                <a:latin typeface="Times New Roman" pitchFamily="18" charset="0"/>
              </a:rPr>
              <a:t>S</a:t>
            </a:r>
            <a:r>
              <a:rPr lang="en-US" dirty="0">
                <a:solidFill>
                  <a:schemeClr val="bg1"/>
                </a:solidFill>
                <a:latin typeface="Times New Roman" pitchFamily="18" charset="0"/>
              </a:rPr>
              <a:t>	</a:t>
            </a:r>
          </a:p>
        </p:txBody>
      </p:sp>
      <p:pic>
        <p:nvPicPr>
          <p:cNvPr id="60420" name="Picture 4"/>
          <p:cNvPicPr>
            <a:picLocks noChangeAspect="1" noChangeArrowheads="1"/>
          </p:cNvPicPr>
          <p:nvPr/>
        </p:nvPicPr>
        <p:blipFill>
          <a:blip r:embed="rId2"/>
          <a:srcRect/>
          <a:stretch>
            <a:fillRect/>
          </a:stretch>
        </p:blipFill>
        <p:spPr bwMode="auto">
          <a:xfrm>
            <a:off x="1828800" y="3143250"/>
            <a:ext cx="5715000" cy="3714750"/>
          </a:xfrm>
          <a:prstGeom prst="rect">
            <a:avLst/>
          </a:prstGeom>
          <a:noFill/>
        </p:spPr>
      </p:pic>
      <p:sp>
        <p:nvSpPr>
          <p:cNvPr id="60421" name="Line 5"/>
          <p:cNvSpPr>
            <a:spLocks noChangeShapeType="1"/>
          </p:cNvSpPr>
          <p:nvPr/>
        </p:nvSpPr>
        <p:spPr bwMode="auto">
          <a:xfrm>
            <a:off x="4724400" y="3581400"/>
            <a:ext cx="533400" cy="533400"/>
          </a:xfrm>
          <a:prstGeom prst="line">
            <a:avLst/>
          </a:prstGeom>
          <a:noFill/>
          <a:ln w="57150">
            <a:solidFill>
              <a:srgbClr val="CC0000"/>
            </a:solidFill>
            <a:round/>
            <a:headEnd type="triangle" w="med" len="med"/>
            <a:tailEnd/>
          </a:ln>
          <a:effectLst/>
        </p:spPr>
        <p:txBody>
          <a:bodyPr/>
          <a:lstStyle/>
          <a:p>
            <a:endParaRPr lang="en-US">
              <a:solidFill>
                <a:schemeClr val="bg1"/>
              </a:solidFill>
            </a:endParaRPr>
          </a:p>
        </p:txBody>
      </p:sp>
      <p:sp>
        <p:nvSpPr>
          <p:cNvPr id="60422" name="Rectangle 6"/>
          <p:cNvSpPr>
            <a:spLocks noChangeArrowheads="1"/>
          </p:cNvSpPr>
          <p:nvPr/>
        </p:nvSpPr>
        <p:spPr bwMode="auto">
          <a:xfrm>
            <a:off x="5334000" y="3937000"/>
            <a:ext cx="1736725" cy="396875"/>
          </a:xfrm>
          <a:prstGeom prst="rect">
            <a:avLst/>
          </a:prstGeom>
          <a:noFill/>
          <a:ln w="9525">
            <a:noFill/>
            <a:miter lim="800000"/>
            <a:headEnd/>
            <a:tailEnd/>
          </a:ln>
          <a:effectLst/>
        </p:spPr>
        <p:txBody>
          <a:bodyPr wrap="none">
            <a:spAutoFit/>
          </a:bodyPr>
          <a:lstStyle/>
          <a:p>
            <a:r>
              <a:rPr lang="en-US" sz="2000">
                <a:solidFill>
                  <a:schemeClr val="bg1"/>
                </a:solidFill>
                <a:latin typeface="Arial" charset="0"/>
              </a:rPr>
              <a:t>Nháy vào đây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dissolve">
                                      <p:cBhvr>
                                        <p:cTn id="7" dur="500"/>
                                        <p:tgtEl>
                                          <p:spTgt spid="604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22"/>
                                        </p:tgtEl>
                                        <p:attrNameLst>
                                          <p:attrName>style.visibility</p:attrName>
                                        </p:attrNameLst>
                                      </p:cBhvr>
                                      <p:to>
                                        <p:strVal val="visible"/>
                                      </p:to>
                                    </p:set>
                                    <p:animEffect transition="in" filter="wipe(left)">
                                      <p:cBhvr>
                                        <p:cTn id="12" dur="500"/>
                                        <p:tgtEl>
                                          <p:spTgt spid="6042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0421"/>
                                        </p:tgtEl>
                                        <p:attrNameLst>
                                          <p:attrName>style.visibility</p:attrName>
                                        </p:attrNameLst>
                                      </p:cBhvr>
                                      <p:to>
                                        <p:strVal val="visible"/>
                                      </p:to>
                                    </p:set>
                                    <p:animEffect transition="in" filter="wipe(down)">
                                      <p:cBhvr>
                                        <p:cTn id="15"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animBg="1"/>
      <p:bldP spid="604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457200" y="533400"/>
            <a:ext cx="8077200" cy="5909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i="1" dirty="0" smtClean="0">
                <a:solidFill>
                  <a:schemeClr val="bg1"/>
                </a:solidFill>
                <a:latin typeface="Times New Roman" pitchFamily="18" charset="0"/>
              </a:rPr>
              <a:t>Tin </a:t>
            </a:r>
            <a:r>
              <a:rPr lang="en-US" i="1" dirty="0" err="1">
                <a:solidFill>
                  <a:schemeClr val="bg1"/>
                </a:solidFill>
                <a:latin typeface="Times New Roman" pitchFamily="18" charset="0"/>
              </a:rPr>
              <a:t>học</a:t>
            </a:r>
            <a:endParaRPr lang="en-US" sz="3200" b="1" dirty="0">
              <a:solidFill>
                <a:schemeClr val="bg1"/>
              </a:solidFill>
              <a:latin typeface="Times New Roman" pitchFamily="18" charset="0"/>
            </a:endParaRPr>
          </a:p>
          <a:p>
            <a:pPr algn="ctr" eaLnBrk="0" hangingPunct="0">
              <a:lnSpc>
                <a:spcPct val="90000"/>
              </a:lnSpc>
            </a:pPr>
            <a:r>
              <a:rPr lang="en-US" b="1" dirty="0" err="1">
                <a:solidFill>
                  <a:schemeClr val="bg1"/>
                </a:solidFill>
                <a:latin typeface="Times New Roman" pitchFamily="18" charset="0"/>
              </a:rPr>
              <a:t>Bài</a:t>
            </a:r>
            <a:r>
              <a:rPr lang="en-US" b="1" dirty="0">
                <a:solidFill>
                  <a:schemeClr val="bg1"/>
                </a:solidFill>
                <a:latin typeface="Times New Roman" pitchFamily="18" charset="0"/>
              </a:rPr>
              <a:t> 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1)</a:t>
            </a:r>
          </a:p>
        </p:txBody>
      </p:sp>
      <p:sp>
        <p:nvSpPr>
          <p:cNvPr id="61443" name="Text Box 3"/>
          <p:cNvSpPr txBox="1">
            <a:spLocks noChangeArrowheads="1"/>
          </p:cNvSpPr>
          <p:nvPr/>
        </p:nvSpPr>
        <p:spPr bwMode="auto">
          <a:xfrm>
            <a:off x="152400" y="1524000"/>
            <a:ext cx="8331200" cy="1175706"/>
          </a:xfrm>
          <a:prstGeom prst="rect">
            <a:avLst/>
          </a:prstGeom>
          <a:noFill/>
          <a:ln w="9525">
            <a:noFill/>
            <a:miter lim="800000"/>
            <a:headEnd/>
            <a:tailEnd/>
          </a:ln>
          <a:effectLst/>
        </p:spPr>
        <p:txBody>
          <a:bodyPr>
            <a:spAutoFit/>
          </a:bodyPr>
          <a:lstStyle/>
          <a:p>
            <a:pPr marL="342900" indent="-342900" algn="just" eaLnBrk="0" hangingPunct="0">
              <a:spcBef>
                <a:spcPct val="20000"/>
              </a:spcBef>
            </a:pPr>
            <a:r>
              <a:rPr lang="en-US" sz="3200" b="1" dirty="0">
                <a:solidFill>
                  <a:schemeClr val="bg1"/>
                </a:solidFill>
                <a:latin typeface="Times New Roman" pitchFamily="18" charset="0"/>
              </a:rPr>
              <a:t>2. </a:t>
            </a:r>
            <a:r>
              <a:rPr lang="en-US" sz="3200" b="1" dirty="0" err="1">
                <a:solidFill>
                  <a:schemeClr val="bg1"/>
                </a:solidFill>
                <a:latin typeface="Times New Roman" pitchFamily="18" charset="0"/>
              </a:rPr>
              <a:t>Lưu</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kết</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quả</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làm</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việc</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trên</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máy</a:t>
            </a:r>
            <a:r>
              <a:rPr lang="en-US" sz="3200" b="1" dirty="0">
                <a:solidFill>
                  <a:schemeClr val="bg1"/>
                </a:solidFill>
                <a:latin typeface="Times New Roman" pitchFamily="18" charset="0"/>
              </a:rPr>
              <a:t> </a:t>
            </a:r>
            <a:r>
              <a:rPr lang="en-US" sz="3200" b="1" dirty="0" err="1">
                <a:solidFill>
                  <a:schemeClr val="bg1"/>
                </a:solidFill>
                <a:latin typeface="Times New Roman" pitchFamily="18" charset="0"/>
              </a:rPr>
              <a:t>tính</a:t>
            </a:r>
            <a:endParaRPr lang="en-US" sz="3200" b="1" dirty="0">
              <a:solidFill>
                <a:schemeClr val="bg1"/>
              </a:solidFill>
              <a:latin typeface="Times New Roman" pitchFamily="18" charset="0"/>
            </a:endParaRPr>
          </a:p>
          <a:p>
            <a:pPr marL="342900" indent="-342900" algn="just" eaLnBrk="0" hangingPunct="0">
              <a:spcBef>
                <a:spcPct val="20000"/>
              </a:spcBef>
            </a:pPr>
            <a:r>
              <a:rPr lang="en-US" dirty="0">
                <a:solidFill>
                  <a:schemeClr val="bg1"/>
                </a:solidFill>
                <a:latin typeface="Times New Roman" pitchFamily="18" charset="0"/>
              </a:rPr>
              <a:t>- </a:t>
            </a:r>
            <a:r>
              <a:rPr lang="en-US" dirty="0" err="1">
                <a:solidFill>
                  <a:schemeClr val="bg1"/>
                </a:solidFill>
                <a:latin typeface="Times New Roman" pitchFamily="18" charset="0"/>
              </a:rPr>
              <a:t>Nhấn</a:t>
            </a:r>
            <a:r>
              <a:rPr lang="en-US" dirty="0">
                <a:solidFill>
                  <a:schemeClr val="bg1"/>
                </a:solidFill>
                <a:latin typeface="Times New Roman" pitchFamily="18" charset="0"/>
              </a:rPr>
              <a:t> </a:t>
            </a:r>
            <a:r>
              <a:rPr lang="en-US" dirty="0" err="1">
                <a:solidFill>
                  <a:schemeClr val="bg1"/>
                </a:solidFill>
                <a:latin typeface="Times New Roman" pitchFamily="18" charset="0"/>
              </a:rPr>
              <a:t>đồng</a:t>
            </a:r>
            <a:r>
              <a:rPr lang="en-US" dirty="0">
                <a:solidFill>
                  <a:schemeClr val="bg1"/>
                </a:solidFill>
                <a:latin typeface="Times New Roman" pitchFamily="18" charset="0"/>
              </a:rPr>
              <a:t> </a:t>
            </a:r>
            <a:r>
              <a:rPr lang="en-US" dirty="0" err="1">
                <a:solidFill>
                  <a:schemeClr val="bg1"/>
                </a:solidFill>
                <a:latin typeface="Times New Roman" pitchFamily="18" charset="0"/>
              </a:rPr>
              <a:t>thời</a:t>
            </a:r>
            <a:r>
              <a:rPr lang="en-US" dirty="0">
                <a:solidFill>
                  <a:schemeClr val="bg1"/>
                </a:solidFill>
                <a:latin typeface="Times New Roman" pitchFamily="18" charset="0"/>
              </a:rPr>
              <a:t> </a:t>
            </a:r>
            <a:r>
              <a:rPr lang="en-US" dirty="0" err="1">
                <a:solidFill>
                  <a:schemeClr val="bg1"/>
                </a:solidFill>
                <a:latin typeface="Times New Roman" pitchFamily="18" charset="0"/>
              </a:rPr>
              <a:t>hai</a:t>
            </a:r>
            <a:r>
              <a:rPr lang="en-US" dirty="0">
                <a:solidFill>
                  <a:schemeClr val="bg1"/>
                </a:solidFill>
                <a:latin typeface="Times New Roman" pitchFamily="18" charset="0"/>
              </a:rPr>
              <a:t> </a:t>
            </a:r>
            <a:r>
              <a:rPr lang="en-US" dirty="0" err="1">
                <a:solidFill>
                  <a:schemeClr val="bg1"/>
                </a:solidFill>
                <a:latin typeface="Times New Roman" pitchFamily="18" charset="0"/>
              </a:rPr>
              <a:t>phím</a:t>
            </a:r>
            <a:r>
              <a:rPr lang="en-US" sz="3200" b="1" dirty="0">
                <a:solidFill>
                  <a:schemeClr val="bg1"/>
                </a:solidFill>
                <a:latin typeface="Times New Roman" pitchFamily="18" charset="0"/>
              </a:rPr>
              <a:t> </a:t>
            </a:r>
            <a:r>
              <a:rPr lang="en-US" b="1" dirty="0">
                <a:solidFill>
                  <a:schemeClr val="bg1"/>
                </a:solidFill>
                <a:latin typeface="Times New Roman" pitchFamily="18" charset="0"/>
              </a:rPr>
              <a:t>Ctrl </a:t>
            </a:r>
            <a:r>
              <a:rPr lang="en-US" dirty="0" err="1">
                <a:solidFill>
                  <a:schemeClr val="bg1"/>
                </a:solidFill>
                <a:latin typeface="Times New Roman" pitchFamily="18" charset="0"/>
              </a:rPr>
              <a:t>và</a:t>
            </a:r>
            <a:r>
              <a:rPr lang="en-US" dirty="0">
                <a:solidFill>
                  <a:schemeClr val="bg1"/>
                </a:solidFill>
                <a:latin typeface="Times New Roman" pitchFamily="18" charset="0"/>
              </a:rPr>
              <a:t> </a:t>
            </a:r>
            <a:r>
              <a:rPr lang="en-US" b="1" dirty="0">
                <a:solidFill>
                  <a:schemeClr val="bg1"/>
                </a:solidFill>
                <a:latin typeface="Times New Roman" pitchFamily="18" charset="0"/>
              </a:rPr>
              <a:t>S</a:t>
            </a:r>
            <a:r>
              <a:rPr lang="en-US" dirty="0">
                <a:solidFill>
                  <a:schemeClr val="bg1"/>
                </a:solidFill>
                <a:latin typeface="Times New Roman" pitchFamily="18" charset="0"/>
              </a:rPr>
              <a:t>	</a:t>
            </a:r>
          </a:p>
        </p:txBody>
      </p:sp>
      <p:pic>
        <p:nvPicPr>
          <p:cNvPr id="61445" name="Picture 5"/>
          <p:cNvPicPr>
            <a:picLocks noChangeAspect="1" noChangeArrowheads="1"/>
          </p:cNvPicPr>
          <p:nvPr/>
        </p:nvPicPr>
        <p:blipFill>
          <a:blip r:embed="rId2"/>
          <a:srcRect/>
          <a:stretch>
            <a:fillRect/>
          </a:stretch>
        </p:blipFill>
        <p:spPr bwMode="auto">
          <a:xfrm>
            <a:off x="2133600" y="3143250"/>
            <a:ext cx="5724525" cy="3714750"/>
          </a:xfrm>
          <a:prstGeom prst="rect">
            <a:avLst/>
          </a:prstGeom>
          <a:noFill/>
        </p:spPr>
      </p:pic>
      <p:sp>
        <p:nvSpPr>
          <p:cNvPr id="61448" name="Line 8"/>
          <p:cNvSpPr>
            <a:spLocks noChangeShapeType="1"/>
          </p:cNvSpPr>
          <p:nvPr/>
        </p:nvSpPr>
        <p:spPr bwMode="auto">
          <a:xfrm flipV="1">
            <a:off x="1752600" y="3581400"/>
            <a:ext cx="1447800" cy="304800"/>
          </a:xfrm>
          <a:prstGeom prst="line">
            <a:avLst/>
          </a:prstGeom>
          <a:noFill/>
          <a:ln w="38100">
            <a:solidFill>
              <a:srgbClr val="CC0000"/>
            </a:solidFill>
            <a:round/>
            <a:headEnd/>
            <a:tailEnd/>
          </a:ln>
          <a:effectLst/>
        </p:spPr>
        <p:txBody>
          <a:bodyPr/>
          <a:lstStyle/>
          <a:p>
            <a:endParaRPr lang="en-US">
              <a:solidFill>
                <a:schemeClr val="bg1"/>
              </a:solidFill>
            </a:endParaRPr>
          </a:p>
        </p:txBody>
      </p:sp>
      <p:sp>
        <p:nvSpPr>
          <p:cNvPr id="61450" name="Rectangle 10"/>
          <p:cNvSpPr>
            <a:spLocks noChangeArrowheads="1"/>
          </p:cNvSpPr>
          <p:nvPr/>
        </p:nvSpPr>
        <p:spPr bwMode="auto">
          <a:xfrm>
            <a:off x="228600" y="3886200"/>
            <a:ext cx="1600200" cy="830997"/>
          </a:xfrm>
          <a:prstGeom prst="rect">
            <a:avLst/>
          </a:prstGeom>
          <a:noFill/>
          <a:ln w="9525">
            <a:noFill/>
            <a:miter lim="800000"/>
            <a:headEnd/>
            <a:tailEnd/>
          </a:ln>
          <a:effectLst/>
        </p:spPr>
        <p:txBody>
          <a:bodyPr>
            <a:spAutoFit/>
          </a:bodyPr>
          <a:lstStyle/>
          <a:p>
            <a:r>
              <a:rPr lang="en-US" sz="2400">
                <a:solidFill>
                  <a:schemeClr val="bg1"/>
                </a:solidFill>
                <a:latin typeface="Arial" charset="0"/>
              </a:rPr>
              <a:t>Thư mục lưu tệp</a:t>
            </a:r>
          </a:p>
        </p:txBody>
      </p:sp>
      <p:sp>
        <p:nvSpPr>
          <p:cNvPr id="61451" name="Line 11"/>
          <p:cNvSpPr>
            <a:spLocks noChangeShapeType="1"/>
          </p:cNvSpPr>
          <p:nvPr/>
        </p:nvSpPr>
        <p:spPr bwMode="auto">
          <a:xfrm>
            <a:off x="1828800" y="5105400"/>
            <a:ext cx="1981200" cy="1371600"/>
          </a:xfrm>
          <a:prstGeom prst="line">
            <a:avLst/>
          </a:prstGeom>
          <a:noFill/>
          <a:ln w="38100">
            <a:solidFill>
              <a:srgbClr val="CC0000"/>
            </a:solidFill>
            <a:round/>
            <a:headEnd/>
            <a:tailEnd/>
          </a:ln>
          <a:effectLst/>
        </p:spPr>
        <p:txBody>
          <a:bodyPr/>
          <a:lstStyle/>
          <a:p>
            <a:endParaRPr lang="en-US">
              <a:solidFill>
                <a:schemeClr val="bg1"/>
              </a:solidFill>
            </a:endParaRPr>
          </a:p>
        </p:txBody>
      </p:sp>
      <p:sp>
        <p:nvSpPr>
          <p:cNvPr id="61452" name="Rectangle 12"/>
          <p:cNvSpPr>
            <a:spLocks noChangeArrowheads="1"/>
          </p:cNvSpPr>
          <p:nvPr/>
        </p:nvSpPr>
        <p:spPr bwMode="auto">
          <a:xfrm>
            <a:off x="304800" y="5105400"/>
            <a:ext cx="1600200" cy="830997"/>
          </a:xfrm>
          <a:prstGeom prst="rect">
            <a:avLst/>
          </a:prstGeom>
          <a:noFill/>
          <a:ln w="9525">
            <a:noFill/>
            <a:miter lim="800000"/>
            <a:headEnd/>
            <a:tailEnd/>
          </a:ln>
          <a:effectLst/>
        </p:spPr>
        <p:txBody>
          <a:bodyPr>
            <a:spAutoFit/>
          </a:bodyPr>
          <a:lstStyle/>
          <a:p>
            <a:r>
              <a:rPr lang="en-US" sz="2400">
                <a:solidFill>
                  <a:schemeClr val="bg1"/>
                </a:solidFill>
                <a:latin typeface="Arial" charset="0"/>
              </a:rPr>
              <a:t>Gõ tên tệp</a:t>
            </a:r>
          </a:p>
        </p:txBody>
      </p:sp>
      <p:sp>
        <p:nvSpPr>
          <p:cNvPr id="61455" name="Line 15"/>
          <p:cNvSpPr>
            <a:spLocks noChangeShapeType="1"/>
          </p:cNvSpPr>
          <p:nvPr/>
        </p:nvSpPr>
        <p:spPr bwMode="auto">
          <a:xfrm>
            <a:off x="6629400" y="5715000"/>
            <a:ext cx="609600" cy="685800"/>
          </a:xfrm>
          <a:prstGeom prst="line">
            <a:avLst/>
          </a:prstGeom>
          <a:noFill/>
          <a:ln w="38100">
            <a:solidFill>
              <a:srgbClr val="CC0000"/>
            </a:solidFill>
            <a:round/>
            <a:headEnd/>
            <a:tailEnd/>
          </a:ln>
          <a:effectLst/>
        </p:spPr>
        <p:txBody>
          <a:bodyPr/>
          <a:lstStyle/>
          <a:p>
            <a:endParaRPr lang="en-US">
              <a:solidFill>
                <a:schemeClr val="bg1"/>
              </a:solidFill>
            </a:endParaRPr>
          </a:p>
        </p:txBody>
      </p:sp>
      <p:sp>
        <p:nvSpPr>
          <p:cNvPr id="61456" name="Rectangle 16"/>
          <p:cNvSpPr>
            <a:spLocks noChangeArrowheads="1"/>
          </p:cNvSpPr>
          <p:nvPr/>
        </p:nvSpPr>
        <p:spPr bwMode="auto">
          <a:xfrm>
            <a:off x="5105400" y="4953000"/>
            <a:ext cx="2286000" cy="830997"/>
          </a:xfrm>
          <a:prstGeom prst="rect">
            <a:avLst/>
          </a:prstGeom>
          <a:noFill/>
          <a:ln w="9525">
            <a:noFill/>
            <a:miter lim="800000"/>
            <a:headEnd/>
            <a:tailEnd/>
          </a:ln>
          <a:effectLst/>
        </p:spPr>
        <p:txBody>
          <a:bodyPr>
            <a:spAutoFit/>
          </a:bodyPr>
          <a:lstStyle/>
          <a:p>
            <a:r>
              <a:rPr lang="en-US" sz="2400">
                <a:solidFill>
                  <a:schemeClr val="bg1"/>
                </a:solidFill>
                <a:latin typeface="Arial" charset="0"/>
              </a:rPr>
              <a:t>Nháy </a:t>
            </a:r>
            <a:r>
              <a:rPr lang="en-US" sz="2400" b="1">
                <a:solidFill>
                  <a:schemeClr val="bg1"/>
                </a:solidFill>
                <a:latin typeface="Arial" charset="0"/>
              </a:rPr>
              <a:t>Save</a:t>
            </a:r>
            <a:r>
              <a:rPr lang="en-US" sz="2400">
                <a:solidFill>
                  <a:schemeClr val="bg1"/>
                </a:solidFill>
                <a:latin typeface="Arial" charset="0"/>
              </a:rPr>
              <a:t> để lưu và kết thúc</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48"/>
                                        </p:tgtEl>
                                        <p:attrNameLst>
                                          <p:attrName>style.visibility</p:attrName>
                                        </p:attrNameLst>
                                      </p:cBhvr>
                                      <p:to>
                                        <p:strVal val="visible"/>
                                      </p:to>
                                    </p:set>
                                    <p:animEffect transition="in" filter="wipe(down)">
                                      <p:cBhvr>
                                        <p:cTn id="7" dur="500"/>
                                        <p:tgtEl>
                                          <p:spTgt spid="61448"/>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61450"/>
                                        </p:tgtEl>
                                        <p:attrNameLst>
                                          <p:attrName>style.visibility</p:attrName>
                                        </p:attrNameLst>
                                      </p:cBhvr>
                                      <p:to>
                                        <p:strVal val="visible"/>
                                      </p:to>
                                    </p:set>
                                    <p:anim calcmode="discrete" valueType="clr">
                                      <p:cBhvr override="childStyle">
                                        <p:cTn id="10" dur="80"/>
                                        <p:tgtEl>
                                          <p:spTgt spid="61450"/>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61450"/>
                                        </p:tgtEl>
                                        <p:attrNameLst>
                                          <p:attrName>fillcolor</p:attrName>
                                        </p:attrNameLst>
                                      </p:cBhvr>
                                      <p:tavLst>
                                        <p:tav tm="0">
                                          <p:val>
                                            <p:clrVal>
                                              <a:schemeClr val="accent2"/>
                                            </p:clrVal>
                                          </p:val>
                                        </p:tav>
                                        <p:tav tm="50000">
                                          <p:val>
                                            <p:clrVal>
                                              <a:schemeClr val="hlink"/>
                                            </p:clrVal>
                                          </p:val>
                                        </p:tav>
                                      </p:tavLst>
                                    </p:anim>
                                    <p:set>
                                      <p:cBhvr>
                                        <p:cTn id="12" dur="80"/>
                                        <p:tgtEl>
                                          <p:spTgt spid="61450"/>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451"/>
                                        </p:tgtEl>
                                        <p:attrNameLst>
                                          <p:attrName>style.visibility</p:attrName>
                                        </p:attrNameLst>
                                      </p:cBhvr>
                                      <p:to>
                                        <p:strVal val="visible"/>
                                      </p:to>
                                    </p:set>
                                    <p:animEffect transition="in" filter="wipe(down)">
                                      <p:cBhvr>
                                        <p:cTn id="17" dur="500"/>
                                        <p:tgtEl>
                                          <p:spTgt spid="61451"/>
                                        </p:tgtEl>
                                      </p:cBhvr>
                                    </p:animEffect>
                                  </p:childTnLst>
                                </p:cTn>
                              </p:par>
                              <p:par>
                                <p:cTn id="18" presetID="27" presetClass="entr" presetSubtype="0" fill="hold" grpId="0" nodeType="withEffect">
                                  <p:stCondLst>
                                    <p:cond delay="0"/>
                                  </p:stCondLst>
                                  <p:iterate type="lt">
                                    <p:tmPct val="50000"/>
                                  </p:iterate>
                                  <p:childTnLst>
                                    <p:set>
                                      <p:cBhvr>
                                        <p:cTn id="19" dur="1" fill="hold">
                                          <p:stCondLst>
                                            <p:cond delay="0"/>
                                          </p:stCondLst>
                                        </p:cTn>
                                        <p:tgtEl>
                                          <p:spTgt spid="61452"/>
                                        </p:tgtEl>
                                        <p:attrNameLst>
                                          <p:attrName>style.visibility</p:attrName>
                                        </p:attrNameLst>
                                      </p:cBhvr>
                                      <p:to>
                                        <p:strVal val="visible"/>
                                      </p:to>
                                    </p:set>
                                    <p:anim calcmode="discrete" valueType="clr">
                                      <p:cBhvr override="childStyle">
                                        <p:cTn id="20" dur="80"/>
                                        <p:tgtEl>
                                          <p:spTgt spid="6145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61452"/>
                                        </p:tgtEl>
                                        <p:attrNameLst>
                                          <p:attrName>fillcolor</p:attrName>
                                        </p:attrNameLst>
                                      </p:cBhvr>
                                      <p:tavLst>
                                        <p:tav tm="0">
                                          <p:val>
                                            <p:clrVal>
                                              <a:schemeClr val="accent2"/>
                                            </p:clrVal>
                                          </p:val>
                                        </p:tav>
                                        <p:tav tm="50000">
                                          <p:val>
                                            <p:clrVal>
                                              <a:schemeClr val="hlink"/>
                                            </p:clrVal>
                                          </p:val>
                                        </p:tav>
                                      </p:tavLst>
                                    </p:anim>
                                    <p:set>
                                      <p:cBhvr>
                                        <p:cTn id="22" dur="80"/>
                                        <p:tgtEl>
                                          <p:spTgt spid="61452"/>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1455"/>
                                        </p:tgtEl>
                                        <p:attrNameLst>
                                          <p:attrName>style.visibility</p:attrName>
                                        </p:attrNameLst>
                                      </p:cBhvr>
                                      <p:to>
                                        <p:strVal val="visible"/>
                                      </p:to>
                                    </p:set>
                                    <p:animEffect transition="in" filter="wipe(down)">
                                      <p:cBhvr>
                                        <p:cTn id="27" dur="500"/>
                                        <p:tgtEl>
                                          <p:spTgt spid="61455"/>
                                        </p:tgtEl>
                                      </p:cBhvr>
                                    </p:animEffect>
                                  </p:childTnLst>
                                </p:cTn>
                              </p:par>
                              <p:par>
                                <p:cTn id="28" presetID="27" presetClass="entr" presetSubtype="0" fill="hold" grpId="0" nodeType="withEffect">
                                  <p:stCondLst>
                                    <p:cond delay="0"/>
                                  </p:stCondLst>
                                  <p:iterate type="lt">
                                    <p:tmPct val="50000"/>
                                  </p:iterate>
                                  <p:childTnLst>
                                    <p:set>
                                      <p:cBhvr>
                                        <p:cTn id="29" dur="1" fill="hold">
                                          <p:stCondLst>
                                            <p:cond delay="0"/>
                                          </p:stCondLst>
                                        </p:cTn>
                                        <p:tgtEl>
                                          <p:spTgt spid="61456"/>
                                        </p:tgtEl>
                                        <p:attrNameLst>
                                          <p:attrName>style.visibility</p:attrName>
                                        </p:attrNameLst>
                                      </p:cBhvr>
                                      <p:to>
                                        <p:strVal val="visible"/>
                                      </p:to>
                                    </p:set>
                                    <p:anim calcmode="discrete" valueType="clr">
                                      <p:cBhvr override="childStyle">
                                        <p:cTn id="30" dur="80"/>
                                        <p:tgtEl>
                                          <p:spTgt spid="61456"/>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61456"/>
                                        </p:tgtEl>
                                        <p:attrNameLst>
                                          <p:attrName>fillcolor</p:attrName>
                                        </p:attrNameLst>
                                      </p:cBhvr>
                                      <p:tavLst>
                                        <p:tav tm="0">
                                          <p:val>
                                            <p:clrVal>
                                              <a:schemeClr val="accent2"/>
                                            </p:clrVal>
                                          </p:val>
                                        </p:tav>
                                        <p:tav tm="50000">
                                          <p:val>
                                            <p:clrVal>
                                              <a:schemeClr val="hlink"/>
                                            </p:clrVal>
                                          </p:val>
                                        </p:tav>
                                      </p:tavLst>
                                    </p:anim>
                                    <p:set>
                                      <p:cBhvr>
                                        <p:cTn id="32" dur="80"/>
                                        <p:tgtEl>
                                          <p:spTgt spid="614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animBg="1"/>
      <p:bldP spid="61450" grpId="0"/>
      <p:bldP spid="61451" grpId="0" animBg="1"/>
      <p:bldP spid="61452" grpId="0"/>
      <p:bldP spid="61455" grpId="0" animBg="1"/>
      <p:bldP spid="614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457200" y="533400"/>
            <a:ext cx="8077200" cy="341632"/>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b="1" dirty="0" err="1" smtClean="0">
                <a:solidFill>
                  <a:schemeClr val="bg1"/>
                </a:solidFill>
                <a:latin typeface="Times New Roman" pitchFamily="18" charset="0"/>
              </a:rPr>
              <a:t>Bài</a:t>
            </a:r>
            <a:r>
              <a:rPr lang="en-US" b="1" dirty="0" smtClean="0">
                <a:solidFill>
                  <a:schemeClr val="bg1"/>
                </a:solidFill>
                <a:latin typeface="Times New Roman" pitchFamily="18" charset="0"/>
              </a:rPr>
              <a:t> </a:t>
            </a:r>
            <a:r>
              <a:rPr lang="en-US" b="1" dirty="0">
                <a:solidFill>
                  <a:schemeClr val="bg1"/>
                </a:solidFill>
                <a:latin typeface="Times New Roman" pitchFamily="18" charset="0"/>
              </a:rPr>
              <a:t>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1)</a:t>
            </a:r>
          </a:p>
        </p:txBody>
      </p:sp>
      <p:sp>
        <p:nvSpPr>
          <p:cNvPr id="62467" name="Text Box 3"/>
          <p:cNvSpPr txBox="1">
            <a:spLocks noChangeArrowheads="1"/>
          </p:cNvSpPr>
          <p:nvPr/>
        </p:nvSpPr>
        <p:spPr bwMode="auto">
          <a:xfrm>
            <a:off x="127000" y="2057400"/>
            <a:ext cx="8331200" cy="1803571"/>
          </a:xfrm>
          <a:prstGeom prst="rect">
            <a:avLst/>
          </a:prstGeom>
          <a:noFill/>
          <a:ln w="9525">
            <a:noFill/>
            <a:miter lim="800000"/>
            <a:headEnd/>
            <a:tailEnd/>
          </a:ln>
          <a:effectLst/>
        </p:spPr>
        <p:txBody>
          <a:bodyPr>
            <a:spAutoFit/>
          </a:bodyPr>
          <a:lstStyle/>
          <a:p>
            <a:pPr marL="342900" indent="-342900" algn="just" eaLnBrk="0" hangingPunct="0">
              <a:spcBef>
                <a:spcPct val="20000"/>
              </a:spcBef>
            </a:pPr>
            <a:r>
              <a:rPr lang="en-US" sz="3200" b="1">
                <a:solidFill>
                  <a:schemeClr val="bg1"/>
                </a:solidFill>
                <a:latin typeface="Times New Roman" pitchFamily="18" charset="0"/>
              </a:rPr>
              <a:t>Thực hành</a:t>
            </a:r>
          </a:p>
          <a:p>
            <a:pPr marL="342900" indent="-342900" algn="just" eaLnBrk="0" hangingPunct="0">
              <a:spcBef>
                <a:spcPct val="20000"/>
              </a:spcBef>
            </a:pPr>
            <a:r>
              <a:rPr lang="en-US">
                <a:solidFill>
                  <a:schemeClr val="bg1"/>
                </a:solidFill>
                <a:latin typeface="Times New Roman" pitchFamily="18" charset="0"/>
              </a:rPr>
              <a:t>T1. Mở cửa sổ My Computer và tìm thư mục có chứa một tệp văn bản (hay tệp hình vẽ) em đã lưu trong máy tính. Sau đó nháy đúp chuột để mở tệp đó.</a:t>
            </a:r>
          </a:p>
          <a:p>
            <a:pPr marL="342900" indent="-342900" algn="just" eaLnBrk="0" hangingPunct="0">
              <a:spcBef>
                <a:spcPct val="20000"/>
              </a:spcBef>
            </a:pPr>
            <a:r>
              <a:rPr lang="en-US">
                <a:solidFill>
                  <a:schemeClr val="bg1"/>
                </a:solidFill>
                <a:latin typeface="Times New Roman" pitchFamily="18" charset="0"/>
              </a:rPr>
              <a:t>T2. Tạo một tệp văn bản (hoặc tệp hình vẽ) và lưu tệp đó trong một thư mục đã có sẵn trên máy tính.</a:t>
            </a:r>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57200" y="533400"/>
            <a:ext cx="8077200" cy="5909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i="1" dirty="0" smtClean="0">
                <a:solidFill>
                  <a:schemeClr val="bg1"/>
                </a:solidFill>
                <a:latin typeface="Times New Roman" pitchFamily="18" charset="0"/>
              </a:rPr>
              <a:t>Tin </a:t>
            </a:r>
            <a:r>
              <a:rPr lang="en-US" i="1" dirty="0" err="1">
                <a:solidFill>
                  <a:schemeClr val="bg1"/>
                </a:solidFill>
                <a:latin typeface="Times New Roman" pitchFamily="18" charset="0"/>
              </a:rPr>
              <a:t>học</a:t>
            </a:r>
            <a:endParaRPr lang="en-US" sz="3200" b="1" dirty="0">
              <a:solidFill>
                <a:schemeClr val="bg1"/>
              </a:solidFill>
              <a:latin typeface="Times New Roman" pitchFamily="18" charset="0"/>
            </a:endParaRPr>
          </a:p>
          <a:p>
            <a:pPr algn="ctr" eaLnBrk="0" hangingPunct="0">
              <a:lnSpc>
                <a:spcPct val="90000"/>
              </a:lnSpc>
            </a:pPr>
            <a:r>
              <a:rPr lang="en-US" b="1" dirty="0" err="1">
                <a:solidFill>
                  <a:schemeClr val="bg1"/>
                </a:solidFill>
                <a:latin typeface="Times New Roman" pitchFamily="18" charset="0"/>
              </a:rPr>
              <a:t>Bài</a:t>
            </a:r>
            <a:r>
              <a:rPr lang="en-US" b="1" dirty="0">
                <a:solidFill>
                  <a:schemeClr val="bg1"/>
                </a:solidFill>
                <a:latin typeface="Times New Roman" pitchFamily="18" charset="0"/>
              </a:rPr>
              <a:t> 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2)</a:t>
            </a:r>
          </a:p>
        </p:txBody>
      </p:sp>
      <p:sp>
        <p:nvSpPr>
          <p:cNvPr id="63491" name="Text Box 3"/>
          <p:cNvSpPr txBox="1">
            <a:spLocks noChangeArrowheads="1"/>
          </p:cNvSpPr>
          <p:nvPr/>
        </p:nvSpPr>
        <p:spPr bwMode="auto">
          <a:xfrm>
            <a:off x="127000" y="2057400"/>
            <a:ext cx="8331200" cy="917174"/>
          </a:xfrm>
          <a:prstGeom prst="rect">
            <a:avLst/>
          </a:prstGeom>
          <a:noFill/>
          <a:ln w="9525">
            <a:noFill/>
            <a:miter lim="800000"/>
            <a:headEnd/>
            <a:tailEnd/>
          </a:ln>
          <a:effectLst/>
        </p:spPr>
        <p:txBody>
          <a:bodyPr>
            <a:spAutoFit/>
          </a:bodyPr>
          <a:lstStyle/>
          <a:p>
            <a:pPr marL="342900" indent="-342900" algn="just" eaLnBrk="0" hangingPunct="0">
              <a:spcBef>
                <a:spcPct val="20000"/>
              </a:spcBef>
            </a:pPr>
            <a:r>
              <a:rPr lang="en-US" sz="3200" b="1">
                <a:solidFill>
                  <a:schemeClr val="bg1"/>
                </a:solidFill>
                <a:latin typeface="Times New Roman" pitchFamily="18" charset="0"/>
              </a:rPr>
              <a:t>3. Tạo thư mục riêng của em</a:t>
            </a:r>
          </a:p>
          <a:p>
            <a:pPr marL="342900" indent="-342900" algn="just" eaLnBrk="0" hangingPunct="0">
              <a:spcBef>
                <a:spcPct val="20000"/>
              </a:spcBef>
            </a:pPr>
            <a:r>
              <a:rPr lang="en-US">
                <a:solidFill>
                  <a:schemeClr val="bg1"/>
                </a:solidFill>
                <a:latin typeface="Times New Roman" pitchFamily="18" charset="0"/>
              </a:rPr>
              <a:t>	1- Nháy nút phải chuột trong ngăn bên phải cửa sổ.	</a:t>
            </a:r>
          </a:p>
        </p:txBody>
      </p:sp>
      <p:sp>
        <p:nvSpPr>
          <p:cNvPr id="63494" name="Rectangle 6"/>
          <p:cNvSpPr>
            <a:spLocks noChangeArrowheads="1"/>
          </p:cNvSpPr>
          <p:nvPr/>
        </p:nvSpPr>
        <p:spPr bwMode="auto">
          <a:xfrm>
            <a:off x="457200" y="3352800"/>
            <a:ext cx="1600200" cy="1200329"/>
          </a:xfrm>
          <a:prstGeom prst="rect">
            <a:avLst/>
          </a:prstGeom>
          <a:noFill/>
          <a:ln w="9525">
            <a:noFill/>
            <a:miter lim="800000"/>
            <a:headEnd/>
            <a:tailEnd/>
          </a:ln>
          <a:effectLst/>
        </p:spPr>
        <p:txBody>
          <a:bodyPr>
            <a:spAutoFit/>
          </a:bodyPr>
          <a:lstStyle/>
          <a:p>
            <a:r>
              <a:rPr lang="en-US" sz="2400">
                <a:solidFill>
                  <a:schemeClr val="bg1"/>
                </a:solidFill>
                <a:latin typeface="Arial" charset="0"/>
              </a:rPr>
              <a:t>2- Trỏ chuột vào </a:t>
            </a:r>
            <a:r>
              <a:rPr lang="en-US" sz="2400" b="1">
                <a:solidFill>
                  <a:schemeClr val="bg1"/>
                </a:solidFill>
                <a:latin typeface="Arial" charset="0"/>
              </a:rPr>
              <a:t>New</a:t>
            </a:r>
          </a:p>
        </p:txBody>
      </p:sp>
      <p:sp>
        <p:nvSpPr>
          <p:cNvPr id="63496" name="Rectangle 8"/>
          <p:cNvSpPr>
            <a:spLocks noChangeArrowheads="1"/>
          </p:cNvSpPr>
          <p:nvPr/>
        </p:nvSpPr>
        <p:spPr bwMode="auto">
          <a:xfrm>
            <a:off x="7543800" y="3200400"/>
            <a:ext cx="1600200" cy="830997"/>
          </a:xfrm>
          <a:prstGeom prst="rect">
            <a:avLst/>
          </a:prstGeom>
          <a:noFill/>
          <a:ln w="9525">
            <a:noFill/>
            <a:miter lim="800000"/>
            <a:headEnd/>
            <a:tailEnd/>
          </a:ln>
          <a:effectLst/>
        </p:spPr>
        <p:txBody>
          <a:bodyPr>
            <a:spAutoFit/>
          </a:bodyPr>
          <a:lstStyle/>
          <a:p>
            <a:r>
              <a:rPr lang="en-US" sz="2400">
                <a:solidFill>
                  <a:schemeClr val="bg1"/>
                </a:solidFill>
                <a:latin typeface="Arial" charset="0"/>
              </a:rPr>
              <a:t>3- Nháy </a:t>
            </a:r>
            <a:r>
              <a:rPr lang="en-US" sz="2400" b="1">
                <a:solidFill>
                  <a:schemeClr val="bg1"/>
                </a:solidFill>
                <a:latin typeface="Arial" charset="0"/>
              </a:rPr>
              <a:t>Folder</a:t>
            </a:r>
          </a:p>
        </p:txBody>
      </p:sp>
      <p:sp>
        <p:nvSpPr>
          <p:cNvPr id="63498" name="Rectangle 10"/>
          <p:cNvSpPr>
            <a:spLocks noChangeArrowheads="1"/>
          </p:cNvSpPr>
          <p:nvPr/>
        </p:nvSpPr>
        <p:spPr bwMode="auto">
          <a:xfrm>
            <a:off x="609600" y="6019800"/>
            <a:ext cx="8229600" cy="457200"/>
          </a:xfrm>
          <a:prstGeom prst="rect">
            <a:avLst/>
          </a:prstGeom>
          <a:noFill/>
          <a:ln w="9525">
            <a:noFill/>
            <a:miter lim="800000"/>
            <a:headEnd/>
            <a:tailEnd/>
          </a:ln>
          <a:effectLst/>
        </p:spPr>
        <p:txBody>
          <a:bodyPr>
            <a:spAutoFit/>
          </a:bodyPr>
          <a:lstStyle/>
          <a:p>
            <a:r>
              <a:rPr lang="en-US" sz="2400">
                <a:solidFill>
                  <a:schemeClr val="bg1"/>
                </a:solidFill>
                <a:latin typeface="Arial" charset="0"/>
              </a:rPr>
              <a:t>4- Gõ tên thư mục, rồi nhấn phím </a:t>
            </a:r>
            <a:r>
              <a:rPr lang="en-US" sz="2400" b="1">
                <a:solidFill>
                  <a:schemeClr val="bg1"/>
                </a:solidFill>
                <a:latin typeface="Arial" charset="0"/>
              </a:rPr>
              <a:t>Enter</a:t>
            </a:r>
          </a:p>
        </p:txBody>
      </p:sp>
      <p:pic>
        <p:nvPicPr>
          <p:cNvPr id="63499" name="Picture 11"/>
          <p:cNvPicPr>
            <a:picLocks noChangeAspect="1" noChangeArrowheads="1"/>
          </p:cNvPicPr>
          <p:nvPr/>
        </p:nvPicPr>
        <p:blipFill>
          <a:blip r:embed="rId2"/>
          <a:srcRect/>
          <a:stretch>
            <a:fillRect/>
          </a:stretch>
        </p:blipFill>
        <p:spPr bwMode="auto">
          <a:xfrm>
            <a:off x="2514600" y="3200400"/>
            <a:ext cx="4495800" cy="2667000"/>
          </a:xfrm>
          <a:prstGeom prst="rect">
            <a:avLst/>
          </a:prstGeom>
          <a:noFill/>
        </p:spPr>
      </p:pic>
      <p:sp>
        <p:nvSpPr>
          <p:cNvPr id="63500" name="Line 12"/>
          <p:cNvSpPr>
            <a:spLocks noChangeShapeType="1"/>
          </p:cNvSpPr>
          <p:nvPr/>
        </p:nvSpPr>
        <p:spPr bwMode="auto">
          <a:xfrm>
            <a:off x="1219200" y="4114800"/>
            <a:ext cx="1600200" cy="1447800"/>
          </a:xfrm>
          <a:prstGeom prst="line">
            <a:avLst/>
          </a:prstGeom>
          <a:noFill/>
          <a:ln w="38100">
            <a:solidFill>
              <a:srgbClr val="CC0000"/>
            </a:solidFill>
            <a:round/>
            <a:headEnd/>
            <a:tailEnd/>
          </a:ln>
          <a:effectLst/>
        </p:spPr>
        <p:txBody>
          <a:bodyPr/>
          <a:lstStyle/>
          <a:p>
            <a:endParaRPr lang="en-US">
              <a:solidFill>
                <a:schemeClr val="bg1"/>
              </a:solidFill>
            </a:endParaRPr>
          </a:p>
        </p:txBody>
      </p:sp>
      <p:sp>
        <p:nvSpPr>
          <p:cNvPr id="63501" name="Line 13"/>
          <p:cNvSpPr>
            <a:spLocks noChangeShapeType="1"/>
          </p:cNvSpPr>
          <p:nvPr/>
        </p:nvSpPr>
        <p:spPr bwMode="auto">
          <a:xfrm>
            <a:off x="5257800" y="3352800"/>
            <a:ext cx="2209800" cy="228600"/>
          </a:xfrm>
          <a:prstGeom prst="line">
            <a:avLst/>
          </a:prstGeom>
          <a:noFill/>
          <a:ln w="38100">
            <a:solidFill>
              <a:srgbClr val="CC0000"/>
            </a:solidFill>
            <a:round/>
            <a:headEnd/>
            <a:tailEnd/>
          </a:ln>
          <a:effectLst/>
        </p:spPr>
        <p:txBody>
          <a:bodyPr/>
          <a:lstStyle/>
          <a:p>
            <a:endParaRPr lang="en-US">
              <a:solidFill>
                <a:schemeClr val="bg1"/>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3494"/>
                                        </p:tgtEl>
                                        <p:attrNameLst>
                                          <p:attrName>style.visibility</p:attrName>
                                        </p:attrNameLst>
                                      </p:cBhvr>
                                      <p:to>
                                        <p:strVal val="visible"/>
                                      </p:to>
                                    </p:set>
                                    <p:anim calcmode="discrete" valueType="clr">
                                      <p:cBhvr override="childStyle">
                                        <p:cTn id="7" dur="80"/>
                                        <p:tgtEl>
                                          <p:spTgt spid="634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3494"/>
                                        </p:tgtEl>
                                        <p:attrNameLst>
                                          <p:attrName>fillcolor</p:attrName>
                                        </p:attrNameLst>
                                      </p:cBhvr>
                                      <p:tavLst>
                                        <p:tav tm="0">
                                          <p:val>
                                            <p:clrVal>
                                              <a:schemeClr val="accent2"/>
                                            </p:clrVal>
                                          </p:val>
                                        </p:tav>
                                        <p:tav tm="50000">
                                          <p:val>
                                            <p:clrVal>
                                              <a:schemeClr val="hlink"/>
                                            </p:clrVal>
                                          </p:val>
                                        </p:tav>
                                      </p:tavLst>
                                    </p:anim>
                                    <p:set>
                                      <p:cBhvr>
                                        <p:cTn id="9" dur="80"/>
                                        <p:tgtEl>
                                          <p:spTgt spid="6349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3500"/>
                                        </p:tgtEl>
                                        <p:attrNameLst>
                                          <p:attrName>style.visibility</p:attrName>
                                        </p:attrNameLst>
                                      </p:cBhvr>
                                      <p:to>
                                        <p:strVal val="visible"/>
                                      </p:to>
                                    </p:set>
                                    <p:animEffect transition="in" filter="wipe(down)">
                                      <p:cBhvr>
                                        <p:cTn id="14" dur="500"/>
                                        <p:tgtEl>
                                          <p:spTgt spid="63500"/>
                                        </p:tgtEl>
                                      </p:cBhvr>
                                    </p:animEffec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63496"/>
                                        </p:tgtEl>
                                        <p:attrNameLst>
                                          <p:attrName>style.visibility</p:attrName>
                                        </p:attrNameLst>
                                      </p:cBhvr>
                                      <p:to>
                                        <p:strVal val="visible"/>
                                      </p:to>
                                    </p:set>
                                    <p:anim calcmode="discrete" valueType="clr">
                                      <p:cBhvr override="childStyle">
                                        <p:cTn id="17" dur="80"/>
                                        <p:tgtEl>
                                          <p:spTgt spid="6349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3496"/>
                                        </p:tgtEl>
                                        <p:attrNameLst>
                                          <p:attrName>fillcolor</p:attrName>
                                        </p:attrNameLst>
                                      </p:cBhvr>
                                      <p:tavLst>
                                        <p:tav tm="0">
                                          <p:val>
                                            <p:clrVal>
                                              <a:schemeClr val="accent2"/>
                                            </p:clrVal>
                                          </p:val>
                                        </p:tav>
                                        <p:tav tm="50000">
                                          <p:val>
                                            <p:clrVal>
                                              <a:schemeClr val="hlink"/>
                                            </p:clrVal>
                                          </p:val>
                                        </p:tav>
                                      </p:tavLst>
                                    </p:anim>
                                    <p:set>
                                      <p:cBhvr>
                                        <p:cTn id="19" dur="80"/>
                                        <p:tgtEl>
                                          <p:spTgt spid="63496"/>
                                        </p:tgtEl>
                                        <p:attrNameLst>
                                          <p:attrName>fill.type</p:attrName>
                                        </p:attrNameLst>
                                      </p:cBhvr>
                                      <p:to>
                                        <p:strVal val="solid"/>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63498"/>
                                        </p:tgtEl>
                                        <p:attrNameLst>
                                          <p:attrName>style.visibility</p:attrName>
                                        </p:attrNameLst>
                                      </p:cBhvr>
                                      <p:to>
                                        <p:strVal val="visible"/>
                                      </p:to>
                                    </p:set>
                                    <p:anim calcmode="discrete" valueType="clr">
                                      <p:cBhvr override="childStyle">
                                        <p:cTn id="22" dur="80"/>
                                        <p:tgtEl>
                                          <p:spTgt spid="63498"/>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3498"/>
                                        </p:tgtEl>
                                        <p:attrNameLst>
                                          <p:attrName>fillcolor</p:attrName>
                                        </p:attrNameLst>
                                      </p:cBhvr>
                                      <p:tavLst>
                                        <p:tav tm="0">
                                          <p:val>
                                            <p:clrVal>
                                              <a:schemeClr val="accent2"/>
                                            </p:clrVal>
                                          </p:val>
                                        </p:tav>
                                        <p:tav tm="50000">
                                          <p:val>
                                            <p:clrVal>
                                              <a:schemeClr val="hlink"/>
                                            </p:clrVal>
                                          </p:val>
                                        </p:tav>
                                      </p:tavLst>
                                    </p:anim>
                                    <p:set>
                                      <p:cBhvr>
                                        <p:cTn id="24" dur="80"/>
                                        <p:tgtEl>
                                          <p:spTgt spid="6349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63490"/>
                                        </p:tgtEl>
                                        <p:attrNameLst>
                                          <p:attrName>style.visibility</p:attrName>
                                        </p:attrNameLst>
                                      </p:cBhvr>
                                      <p:to>
                                        <p:strVal val="visible"/>
                                      </p:to>
                                    </p:set>
                                    <p:anim calcmode="discrete" valueType="clr">
                                      <p:cBhvr override="childStyle">
                                        <p:cTn id="29" dur="80"/>
                                        <p:tgtEl>
                                          <p:spTgt spid="63490"/>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63490"/>
                                        </p:tgtEl>
                                        <p:attrNameLst>
                                          <p:attrName>fillcolor</p:attrName>
                                        </p:attrNameLst>
                                      </p:cBhvr>
                                      <p:tavLst>
                                        <p:tav tm="0">
                                          <p:val>
                                            <p:clrVal>
                                              <a:schemeClr val="accent2"/>
                                            </p:clrVal>
                                          </p:val>
                                        </p:tav>
                                        <p:tav tm="50000">
                                          <p:val>
                                            <p:clrVal>
                                              <a:schemeClr val="hlink"/>
                                            </p:clrVal>
                                          </p:val>
                                        </p:tav>
                                      </p:tavLst>
                                    </p:anim>
                                    <p:set>
                                      <p:cBhvr>
                                        <p:cTn id="31" dur="80"/>
                                        <p:tgtEl>
                                          <p:spTgt spid="63490"/>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3501"/>
                                        </p:tgtEl>
                                        <p:attrNameLst>
                                          <p:attrName>style.visibility</p:attrName>
                                        </p:attrNameLst>
                                      </p:cBhvr>
                                      <p:to>
                                        <p:strVal val="visible"/>
                                      </p:to>
                                    </p:set>
                                    <p:animEffect transition="in" filter="wipe(down)">
                                      <p:cBhvr>
                                        <p:cTn id="36" dur="500"/>
                                        <p:tgtEl>
                                          <p:spTgt spid="63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4" grpId="0"/>
      <p:bldP spid="63496" grpId="0"/>
      <p:bldP spid="63498" grpId="0"/>
      <p:bldP spid="63500" grpId="0" animBg="1"/>
      <p:bldP spid="6350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457200" y="533400"/>
            <a:ext cx="8077200" cy="590931"/>
          </a:xfrm>
          <a:prstGeom prst="rect">
            <a:avLst/>
          </a:prstGeom>
          <a:no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pPr>
            <a:r>
              <a:rPr lang="en-US" i="1" dirty="0" smtClean="0">
                <a:solidFill>
                  <a:schemeClr val="bg1"/>
                </a:solidFill>
                <a:latin typeface="Times New Roman" pitchFamily="18" charset="0"/>
              </a:rPr>
              <a:t>Tin </a:t>
            </a:r>
            <a:r>
              <a:rPr lang="en-US" i="1" dirty="0" err="1">
                <a:solidFill>
                  <a:schemeClr val="bg1"/>
                </a:solidFill>
                <a:latin typeface="Times New Roman" pitchFamily="18" charset="0"/>
              </a:rPr>
              <a:t>học</a:t>
            </a:r>
            <a:endParaRPr lang="en-US" sz="3200" b="1" dirty="0">
              <a:solidFill>
                <a:schemeClr val="bg1"/>
              </a:solidFill>
              <a:latin typeface="Times New Roman" pitchFamily="18" charset="0"/>
            </a:endParaRPr>
          </a:p>
          <a:p>
            <a:pPr algn="ctr" eaLnBrk="0" hangingPunct="0">
              <a:lnSpc>
                <a:spcPct val="90000"/>
              </a:lnSpc>
            </a:pPr>
            <a:r>
              <a:rPr lang="en-US" b="1" dirty="0" err="1">
                <a:solidFill>
                  <a:schemeClr val="bg1"/>
                </a:solidFill>
                <a:latin typeface="Times New Roman" pitchFamily="18" charset="0"/>
              </a:rPr>
              <a:t>Bài</a:t>
            </a:r>
            <a:r>
              <a:rPr lang="en-US" b="1" dirty="0">
                <a:solidFill>
                  <a:schemeClr val="bg1"/>
                </a:solidFill>
                <a:latin typeface="Times New Roman" pitchFamily="18" charset="0"/>
              </a:rPr>
              <a:t> 3: </a:t>
            </a:r>
            <a:r>
              <a:rPr lang="en-US" b="1" dirty="0" err="1">
                <a:solidFill>
                  <a:schemeClr val="bg1"/>
                </a:solidFill>
                <a:latin typeface="Times New Roman" pitchFamily="18" charset="0"/>
              </a:rPr>
              <a:t>Tổ</a:t>
            </a:r>
            <a:r>
              <a:rPr lang="en-US" b="1" dirty="0">
                <a:solidFill>
                  <a:schemeClr val="bg1"/>
                </a:solidFill>
                <a:latin typeface="Times New Roman" pitchFamily="18" charset="0"/>
              </a:rPr>
              <a:t> </a:t>
            </a:r>
            <a:r>
              <a:rPr lang="en-US" b="1" dirty="0" err="1">
                <a:solidFill>
                  <a:schemeClr val="bg1"/>
                </a:solidFill>
                <a:latin typeface="Times New Roman" pitchFamily="18" charset="0"/>
              </a:rPr>
              <a:t>chức</a:t>
            </a:r>
            <a:r>
              <a:rPr lang="en-US" b="1" dirty="0">
                <a:solidFill>
                  <a:schemeClr val="bg1"/>
                </a:solidFill>
                <a:latin typeface="Times New Roman" pitchFamily="18" charset="0"/>
              </a:rPr>
              <a:t> </a:t>
            </a:r>
            <a:r>
              <a:rPr lang="en-US" b="1" dirty="0" err="1">
                <a:solidFill>
                  <a:schemeClr val="bg1"/>
                </a:solidFill>
                <a:latin typeface="Times New Roman" pitchFamily="18" charset="0"/>
              </a:rPr>
              <a:t>thông</a:t>
            </a:r>
            <a:r>
              <a:rPr lang="en-US" b="1" dirty="0">
                <a:solidFill>
                  <a:schemeClr val="bg1"/>
                </a:solidFill>
                <a:latin typeface="Times New Roman" pitchFamily="18" charset="0"/>
              </a:rPr>
              <a:t> tin </a:t>
            </a:r>
            <a:r>
              <a:rPr lang="en-US" b="1" dirty="0" err="1">
                <a:solidFill>
                  <a:schemeClr val="bg1"/>
                </a:solidFill>
                <a:latin typeface="Times New Roman" pitchFamily="18" charset="0"/>
              </a:rPr>
              <a:t>trong</a:t>
            </a:r>
            <a:r>
              <a:rPr lang="en-US" b="1" dirty="0">
                <a:solidFill>
                  <a:schemeClr val="bg1"/>
                </a:solidFill>
                <a:latin typeface="Times New Roman" pitchFamily="18" charset="0"/>
              </a:rPr>
              <a:t> </a:t>
            </a:r>
            <a:r>
              <a:rPr lang="en-US" b="1" dirty="0" err="1">
                <a:solidFill>
                  <a:schemeClr val="bg1"/>
                </a:solidFill>
                <a:latin typeface="Times New Roman" pitchFamily="18" charset="0"/>
              </a:rPr>
              <a:t>máy</a:t>
            </a:r>
            <a:r>
              <a:rPr lang="en-US" b="1" dirty="0">
                <a:solidFill>
                  <a:schemeClr val="bg1"/>
                </a:solidFill>
                <a:latin typeface="Times New Roman" pitchFamily="18" charset="0"/>
              </a:rPr>
              <a:t> </a:t>
            </a:r>
            <a:r>
              <a:rPr lang="en-US" b="1" dirty="0" err="1">
                <a:solidFill>
                  <a:schemeClr val="bg1"/>
                </a:solidFill>
                <a:latin typeface="Times New Roman" pitchFamily="18" charset="0"/>
              </a:rPr>
              <a:t>tính</a:t>
            </a:r>
            <a:r>
              <a:rPr lang="en-US" b="1" dirty="0">
                <a:solidFill>
                  <a:schemeClr val="bg1"/>
                </a:solidFill>
                <a:latin typeface="Times New Roman" pitchFamily="18" charset="0"/>
              </a:rPr>
              <a:t> (</a:t>
            </a:r>
            <a:r>
              <a:rPr lang="en-US" b="1" dirty="0" err="1">
                <a:solidFill>
                  <a:schemeClr val="bg1"/>
                </a:solidFill>
                <a:latin typeface="Times New Roman" pitchFamily="18" charset="0"/>
              </a:rPr>
              <a:t>Tiết</a:t>
            </a:r>
            <a:r>
              <a:rPr lang="en-US" b="1" dirty="0">
                <a:solidFill>
                  <a:schemeClr val="bg1"/>
                </a:solidFill>
                <a:latin typeface="Times New Roman" pitchFamily="18" charset="0"/>
              </a:rPr>
              <a:t> 2)</a:t>
            </a:r>
          </a:p>
        </p:txBody>
      </p:sp>
      <p:sp>
        <p:nvSpPr>
          <p:cNvPr id="64515" name="Text Box 3"/>
          <p:cNvSpPr txBox="1">
            <a:spLocks noChangeArrowheads="1"/>
          </p:cNvSpPr>
          <p:nvPr/>
        </p:nvSpPr>
        <p:spPr bwMode="auto">
          <a:xfrm>
            <a:off x="127000" y="2057400"/>
            <a:ext cx="8331200" cy="1526572"/>
          </a:xfrm>
          <a:prstGeom prst="rect">
            <a:avLst/>
          </a:prstGeom>
          <a:noFill/>
          <a:ln w="9525">
            <a:noFill/>
            <a:miter lim="800000"/>
            <a:headEnd/>
            <a:tailEnd/>
          </a:ln>
          <a:effectLst/>
        </p:spPr>
        <p:txBody>
          <a:bodyPr>
            <a:spAutoFit/>
          </a:bodyPr>
          <a:lstStyle/>
          <a:p>
            <a:pPr marL="342900" indent="-342900" algn="just" eaLnBrk="0" hangingPunct="0">
              <a:spcBef>
                <a:spcPct val="20000"/>
              </a:spcBef>
            </a:pPr>
            <a:r>
              <a:rPr lang="en-US" sz="3200" b="1">
                <a:solidFill>
                  <a:schemeClr val="bg1"/>
                </a:solidFill>
                <a:latin typeface="Times New Roman" pitchFamily="18" charset="0"/>
              </a:rPr>
              <a:t>Thực hành</a:t>
            </a:r>
          </a:p>
          <a:p>
            <a:pPr marL="342900" indent="-342900" algn="just" eaLnBrk="0" hangingPunct="0">
              <a:spcBef>
                <a:spcPct val="20000"/>
              </a:spcBef>
            </a:pPr>
            <a:r>
              <a:rPr lang="en-US">
                <a:solidFill>
                  <a:schemeClr val="bg1"/>
                </a:solidFill>
                <a:latin typeface="Times New Roman" pitchFamily="18" charset="0"/>
              </a:rPr>
              <a:t>T3. Tạo một thư mục mới và đặt tên cho thư mục đó. Sau đó tạo tệp văn bản (hoặc tệp hình vẽ) và lưu tệp đó trong thư mục em mới tạo được.</a:t>
            </a:r>
          </a:p>
          <a:p>
            <a:pPr marL="342900" indent="-342900" algn="just" eaLnBrk="0" hangingPunct="0">
              <a:spcBef>
                <a:spcPct val="20000"/>
              </a:spcBef>
            </a:pPr>
            <a:endParaRPr lang="en-US">
              <a:solidFill>
                <a:schemeClr val="bg1"/>
              </a:solidFill>
              <a:latin typeface="Times New Roman" pitchFamily="18" charset="0"/>
            </a:endParaRPr>
          </a:p>
        </p:txBody>
      </p:sp>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342</Words>
  <Application>Microsoft Office PowerPoint</Application>
  <PresentationFormat>On-screen Show (4:3)</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bluestar</dc:creator>
  <cp:lastModifiedBy>CSTeam</cp:lastModifiedBy>
  <cp:revision>2</cp:revision>
  <dcterms:created xsi:type="dcterms:W3CDTF">2012-10-15T08:55:31Z</dcterms:created>
  <dcterms:modified xsi:type="dcterms:W3CDTF">2016-06-30T03:32:04Z</dcterms:modified>
</cp:coreProperties>
</file>